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2" r:id="rId1"/>
  </p:sldMasterIdLst>
  <p:notesMasterIdLst>
    <p:notesMasterId r:id="rId30"/>
  </p:notesMasterIdLst>
  <p:handoutMasterIdLst>
    <p:handoutMasterId r:id="rId31"/>
  </p:handoutMasterIdLst>
  <p:sldIdLst>
    <p:sldId id="257" r:id="rId2"/>
    <p:sldId id="379" r:id="rId3"/>
    <p:sldId id="646" r:id="rId4"/>
    <p:sldId id="685" r:id="rId5"/>
    <p:sldId id="647" r:id="rId6"/>
    <p:sldId id="650" r:id="rId7"/>
    <p:sldId id="649" r:id="rId8"/>
    <p:sldId id="648" r:id="rId9"/>
    <p:sldId id="653" r:id="rId10"/>
    <p:sldId id="655" r:id="rId11"/>
    <p:sldId id="683" r:id="rId12"/>
    <p:sldId id="659" r:id="rId13"/>
    <p:sldId id="688" r:id="rId14"/>
    <p:sldId id="684" r:id="rId15"/>
    <p:sldId id="660" r:id="rId16"/>
    <p:sldId id="690" r:id="rId17"/>
    <p:sldId id="657" r:id="rId18"/>
    <p:sldId id="656" r:id="rId19"/>
    <p:sldId id="676" r:id="rId20"/>
    <p:sldId id="677" r:id="rId21"/>
    <p:sldId id="678" r:id="rId22"/>
    <p:sldId id="679" r:id="rId23"/>
    <p:sldId id="680" r:id="rId24"/>
    <p:sldId id="681" r:id="rId25"/>
    <p:sldId id="682" r:id="rId26"/>
    <p:sldId id="691" r:id="rId27"/>
    <p:sldId id="262" r:id="rId28"/>
    <p:sldId id="263"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CC"/>
    <a:srgbClr val="0000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162" y="62"/>
      </p:cViewPr>
      <p:guideLst>
        <p:guide orient="horz" pos="2160"/>
        <p:guide pos="2880"/>
      </p:guideLst>
    </p:cSldViewPr>
  </p:slideViewPr>
  <p:notesTextViewPr>
    <p:cViewPr>
      <p:scale>
        <a:sx n="1" d="1"/>
        <a:sy n="1" d="1"/>
      </p:scale>
      <p:origin x="0" y="0"/>
    </p:cViewPr>
  </p:notesTextViewPr>
  <p:notesViewPr>
    <p:cSldViewPr>
      <p:cViewPr varScale="1">
        <p:scale>
          <a:sx n="72" d="100"/>
          <a:sy n="72" d="100"/>
        </p:scale>
        <p:origin x="-341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212718691\Documents\RESEARCH\Research_Book1_las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212718691\Documents\RESEARCH\Research_Book1_las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212718691\Documents\RESEARCH\Research_Book1_las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212718691\Documents\RESEARCH\Research_Book1_las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212718691\Documents\RESEARCH\Research_Book1_las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212718691\Documents\RESEARCH\Research_Book1_las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212718691\Documents\RESEARCH\Research_Book1_last.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spc="70" baseline="0">
                <a:solidFill>
                  <a:schemeClr val="dk1">
                    <a:lumMod val="50000"/>
                    <a:lumOff val="50000"/>
                  </a:schemeClr>
                </a:solidFill>
                <a:latin typeface="+mn-lt"/>
                <a:ea typeface="+mn-ea"/>
                <a:cs typeface="+mn-cs"/>
              </a:defRPr>
            </a:pPr>
            <a:r>
              <a:rPr lang="en-US" sz="1000" dirty="0"/>
              <a:t>UNANCHORED PUMPED OFF</a:t>
            </a:r>
          </a:p>
        </c:rich>
      </c:tx>
      <c:layout>
        <c:manualLayout>
          <c:xMode val="edge"/>
          <c:yMode val="edge"/>
          <c:x val="0.26169175185751975"/>
          <c:y val="3.6763748049639743E-2"/>
        </c:manualLayout>
      </c:layout>
      <c:overlay val="0"/>
      <c:spPr>
        <a:noFill/>
        <a:ln>
          <a:noFill/>
        </a:ln>
        <a:effectLst/>
      </c:spPr>
      <c:txPr>
        <a:bodyPr rot="0" spcFirstLastPara="1" vertOverflow="ellipsis" vert="horz" wrap="square" anchor="ctr" anchorCtr="1"/>
        <a:lstStyle/>
        <a:p>
          <a:pPr>
            <a:defRPr sz="2128" b="0" i="0" u="none" strike="noStrike" kern="1200" spc="70" baseline="0">
              <a:solidFill>
                <a:schemeClr val="dk1">
                  <a:lumMod val="50000"/>
                  <a:lumOff val="50000"/>
                </a:schemeClr>
              </a:solidFill>
              <a:latin typeface="+mn-lt"/>
              <a:ea typeface="+mn-ea"/>
              <a:cs typeface="+mn-cs"/>
            </a:defRPr>
          </a:pPr>
          <a:endParaRPr lang="en-US"/>
        </a:p>
      </c:txPr>
    </c:title>
    <c:autoTitleDeleted val="0"/>
    <c:plotArea>
      <c:layout/>
      <c:scatterChart>
        <c:scatterStyle val="lineMarker"/>
        <c:varyColors val="0"/>
        <c:ser>
          <c:idx val="0"/>
          <c:order val="0"/>
          <c:tx>
            <c:strRef>
              <c:f>'EX5'!$B$1</c:f>
              <c:strCache>
                <c:ptCount val="1"/>
                <c:pt idx="0">
                  <c:v>NY</c:v>
                </c:pt>
              </c:strCache>
            </c:strRef>
          </c:tx>
          <c:spPr>
            <a:ln w="28575">
              <a:solidFill>
                <a:schemeClr val="tx1">
                  <a:alpha val="63000"/>
                </a:schemeClr>
              </a:solidFill>
            </a:ln>
            <a:effectLst/>
          </c:spPr>
          <c:marker>
            <c:symbol val="none"/>
          </c:marker>
          <c:xVal>
            <c:numRef>
              <c:f>'EX5'!$A$2:$A$78</c:f>
              <c:numCache>
                <c:formatCode>General</c:formatCode>
                <c:ptCount val="77"/>
                <c:pt idx="0">
                  <c:v>1.1029000000000001E-2</c:v>
                </c:pt>
                <c:pt idx="1">
                  <c:v>0</c:v>
                </c:pt>
                <c:pt idx="2">
                  <c:v>7.443E-3</c:v>
                </c:pt>
                <c:pt idx="3">
                  <c:v>1.2446E-2</c:v>
                </c:pt>
                <c:pt idx="4">
                  <c:v>1.9958E-2</c:v>
                </c:pt>
                <c:pt idx="5">
                  <c:v>2.9579000000000001E-2</c:v>
                </c:pt>
                <c:pt idx="6">
                  <c:v>3.8968000000000003E-2</c:v>
                </c:pt>
                <c:pt idx="7">
                  <c:v>4.8847000000000002E-2</c:v>
                </c:pt>
                <c:pt idx="8">
                  <c:v>5.6967999999999998E-2</c:v>
                </c:pt>
                <c:pt idx="9">
                  <c:v>6.3874E-2</c:v>
                </c:pt>
                <c:pt idx="10">
                  <c:v>7.0051000000000002E-2</c:v>
                </c:pt>
                <c:pt idx="11">
                  <c:v>7.5930999999999998E-2</c:v>
                </c:pt>
                <c:pt idx="12">
                  <c:v>8.3317000000000002E-2</c:v>
                </c:pt>
                <c:pt idx="13">
                  <c:v>9.3122999999999997E-2</c:v>
                </c:pt>
                <c:pt idx="14">
                  <c:v>0.104878</c:v>
                </c:pt>
                <c:pt idx="15">
                  <c:v>0.114952</c:v>
                </c:pt>
                <c:pt idx="16">
                  <c:v>0.123013</c:v>
                </c:pt>
                <c:pt idx="17">
                  <c:v>0.12997900000000001</c:v>
                </c:pt>
                <c:pt idx="18">
                  <c:v>0.13908400000000001</c:v>
                </c:pt>
                <c:pt idx="19">
                  <c:v>0.14999199999999999</c:v>
                </c:pt>
                <c:pt idx="20">
                  <c:v>0.18002199999999999</c:v>
                </c:pt>
                <c:pt idx="21">
                  <c:v>0.21954299999999999</c:v>
                </c:pt>
                <c:pt idx="22">
                  <c:v>0.26662599999999997</c:v>
                </c:pt>
                <c:pt idx="23">
                  <c:v>0.31381100000000001</c:v>
                </c:pt>
                <c:pt idx="24">
                  <c:v>0.36086099999999999</c:v>
                </c:pt>
                <c:pt idx="25">
                  <c:v>0.40793699999999999</c:v>
                </c:pt>
                <c:pt idx="26">
                  <c:v>0.45494099999999998</c:v>
                </c:pt>
                <c:pt idx="27">
                  <c:v>0.50220900000000002</c:v>
                </c:pt>
                <c:pt idx="28">
                  <c:v>0.54947400000000002</c:v>
                </c:pt>
                <c:pt idx="29">
                  <c:v>0.59536999999999995</c:v>
                </c:pt>
                <c:pt idx="30">
                  <c:v>0.64133300000000004</c:v>
                </c:pt>
                <c:pt idx="31">
                  <c:v>0.68798000000000004</c:v>
                </c:pt>
                <c:pt idx="32">
                  <c:v>0.73339200000000004</c:v>
                </c:pt>
                <c:pt idx="33">
                  <c:v>0.77964699999999998</c:v>
                </c:pt>
                <c:pt idx="34">
                  <c:v>0.82687600000000006</c:v>
                </c:pt>
                <c:pt idx="35">
                  <c:v>0.87415799999999999</c:v>
                </c:pt>
                <c:pt idx="36">
                  <c:v>0.92027499999999995</c:v>
                </c:pt>
                <c:pt idx="37">
                  <c:v>0.96530499999999997</c:v>
                </c:pt>
                <c:pt idx="38">
                  <c:v>0.99832500000000002</c:v>
                </c:pt>
                <c:pt idx="39">
                  <c:v>0.99579700000000004</c:v>
                </c:pt>
                <c:pt idx="40">
                  <c:v>0.98863400000000001</c:v>
                </c:pt>
                <c:pt idx="41">
                  <c:v>0.98145899999999997</c:v>
                </c:pt>
                <c:pt idx="42">
                  <c:v>0.97420099999999998</c:v>
                </c:pt>
                <c:pt idx="43">
                  <c:v>0.93536600000000003</c:v>
                </c:pt>
                <c:pt idx="44">
                  <c:v>0.88854200000000005</c:v>
                </c:pt>
                <c:pt idx="45">
                  <c:v>0.84130300000000002</c:v>
                </c:pt>
                <c:pt idx="46">
                  <c:v>0.79558899999999999</c:v>
                </c:pt>
                <c:pt idx="47">
                  <c:v>0.76586900000000002</c:v>
                </c:pt>
                <c:pt idx="48">
                  <c:v>0.75071200000000005</c:v>
                </c:pt>
                <c:pt idx="49">
                  <c:v>0.736792</c:v>
                </c:pt>
                <c:pt idx="50">
                  <c:v>0.726966</c:v>
                </c:pt>
                <c:pt idx="51">
                  <c:v>0.72049099999999999</c:v>
                </c:pt>
                <c:pt idx="52">
                  <c:v>0.71377599999999997</c:v>
                </c:pt>
                <c:pt idx="53">
                  <c:v>0.70972299999999999</c:v>
                </c:pt>
                <c:pt idx="54">
                  <c:v>0.70494900000000005</c:v>
                </c:pt>
                <c:pt idx="55">
                  <c:v>0.69977900000000004</c:v>
                </c:pt>
                <c:pt idx="56">
                  <c:v>0.69467199999999996</c:v>
                </c:pt>
                <c:pt idx="57">
                  <c:v>0.691388</c:v>
                </c:pt>
                <c:pt idx="58">
                  <c:v>0.68571899999999997</c:v>
                </c:pt>
                <c:pt idx="59">
                  <c:v>0.67521600000000004</c:v>
                </c:pt>
                <c:pt idx="60">
                  <c:v>0.65704200000000001</c:v>
                </c:pt>
                <c:pt idx="61">
                  <c:v>0.634629</c:v>
                </c:pt>
                <c:pt idx="62">
                  <c:v>0.59606000000000003</c:v>
                </c:pt>
                <c:pt idx="63">
                  <c:v>0.55826200000000004</c:v>
                </c:pt>
                <c:pt idx="64">
                  <c:v>0.51443399999999995</c:v>
                </c:pt>
                <c:pt idx="65">
                  <c:v>0.46774100000000002</c:v>
                </c:pt>
                <c:pt idx="66">
                  <c:v>0.42071900000000001</c:v>
                </c:pt>
                <c:pt idx="67">
                  <c:v>0.373726</c:v>
                </c:pt>
                <c:pt idx="68">
                  <c:v>0.32678099999999999</c:v>
                </c:pt>
                <c:pt idx="69">
                  <c:v>0.28030300000000002</c:v>
                </c:pt>
                <c:pt idx="70">
                  <c:v>0.23313</c:v>
                </c:pt>
                <c:pt idx="71">
                  <c:v>0.186027</c:v>
                </c:pt>
                <c:pt idx="72">
                  <c:v>0.13975799999999999</c:v>
                </c:pt>
                <c:pt idx="73">
                  <c:v>9.3035000000000007E-2</c:v>
                </c:pt>
                <c:pt idx="74">
                  <c:v>4.5883E-2</c:v>
                </c:pt>
                <c:pt idx="75">
                  <c:v>1.1029000000000001E-2</c:v>
                </c:pt>
                <c:pt idx="76">
                  <c:v>0</c:v>
                </c:pt>
              </c:numCache>
            </c:numRef>
          </c:xVal>
          <c:yVal>
            <c:numRef>
              <c:f>'EX5'!$B$2:$B$78</c:f>
              <c:numCache>
                <c:formatCode>General</c:formatCode>
                <c:ptCount val="77"/>
                <c:pt idx="0">
                  <c:v>3.6070999999999999E-2</c:v>
                </c:pt>
                <c:pt idx="1">
                  <c:v>8.0748E-2</c:v>
                </c:pt>
                <c:pt idx="2">
                  <c:v>0.127415</c:v>
                </c:pt>
                <c:pt idx="3">
                  <c:v>0.17442099999999999</c:v>
                </c:pt>
                <c:pt idx="4">
                  <c:v>0.221051</c:v>
                </c:pt>
                <c:pt idx="5">
                  <c:v>0.26734400000000003</c:v>
                </c:pt>
                <c:pt idx="6">
                  <c:v>0.31367</c:v>
                </c:pt>
                <c:pt idx="7">
                  <c:v>0.35988700000000001</c:v>
                </c:pt>
                <c:pt idx="8">
                  <c:v>0.40646700000000002</c:v>
                </c:pt>
                <c:pt idx="9">
                  <c:v>0.45321499999999998</c:v>
                </c:pt>
                <c:pt idx="10">
                  <c:v>0.5</c:v>
                </c:pt>
                <c:pt idx="11">
                  <c:v>0.54691400000000001</c:v>
                </c:pt>
                <c:pt idx="12">
                  <c:v>0.59359499999999998</c:v>
                </c:pt>
                <c:pt idx="13">
                  <c:v>0.639849</c:v>
                </c:pt>
                <c:pt idx="14">
                  <c:v>0.68563600000000002</c:v>
                </c:pt>
                <c:pt idx="15">
                  <c:v>0.73182599999999998</c:v>
                </c:pt>
                <c:pt idx="16">
                  <c:v>0.77840100000000001</c:v>
                </c:pt>
                <c:pt idx="17">
                  <c:v>0.82516599999999996</c:v>
                </c:pt>
                <c:pt idx="18">
                  <c:v>0.87154799999999999</c:v>
                </c:pt>
                <c:pt idx="19">
                  <c:v>0.91746099999999997</c:v>
                </c:pt>
                <c:pt idx="20">
                  <c:v>0.95306500000000005</c:v>
                </c:pt>
                <c:pt idx="21">
                  <c:v>0.97486700000000004</c:v>
                </c:pt>
                <c:pt idx="22">
                  <c:v>0.97632699999999994</c:v>
                </c:pt>
                <c:pt idx="23">
                  <c:v>0.97414900000000004</c:v>
                </c:pt>
                <c:pt idx="24">
                  <c:v>0.97159600000000002</c:v>
                </c:pt>
                <c:pt idx="25">
                  <c:v>0.97577700000000001</c:v>
                </c:pt>
                <c:pt idx="26">
                  <c:v>0.98004100000000005</c:v>
                </c:pt>
                <c:pt idx="27">
                  <c:v>0.97935300000000003</c:v>
                </c:pt>
                <c:pt idx="28">
                  <c:v>0.97866500000000001</c:v>
                </c:pt>
                <c:pt idx="29">
                  <c:v>0.98945899999999998</c:v>
                </c:pt>
                <c:pt idx="30">
                  <c:v>1</c:v>
                </c:pt>
                <c:pt idx="31">
                  <c:v>0.99363699999999999</c:v>
                </c:pt>
                <c:pt idx="32">
                  <c:v>0.98075500000000004</c:v>
                </c:pt>
                <c:pt idx="33">
                  <c:v>0.97203499999999998</c:v>
                </c:pt>
                <c:pt idx="34">
                  <c:v>0.97040599999999999</c:v>
                </c:pt>
                <c:pt idx="35">
                  <c:v>0.97040599999999999</c:v>
                </c:pt>
                <c:pt idx="36">
                  <c:v>0.97734500000000002</c:v>
                </c:pt>
                <c:pt idx="37">
                  <c:v>0.989676</c:v>
                </c:pt>
                <c:pt idx="38">
                  <c:v>0.96106999999999998</c:v>
                </c:pt>
                <c:pt idx="39">
                  <c:v>0.91426200000000002</c:v>
                </c:pt>
                <c:pt idx="40">
                  <c:v>0.86754799999999999</c:v>
                </c:pt>
                <c:pt idx="41">
                  <c:v>0.82084699999999999</c:v>
                </c:pt>
                <c:pt idx="42">
                  <c:v>0.77421899999999999</c:v>
                </c:pt>
                <c:pt idx="43">
                  <c:v>0.75813200000000003</c:v>
                </c:pt>
                <c:pt idx="44">
                  <c:v>0.76452699999999996</c:v>
                </c:pt>
                <c:pt idx="45">
                  <c:v>0.76600100000000004</c:v>
                </c:pt>
                <c:pt idx="46">
                  <c:v>0.75636700000000001</c:v>
                </c:pt>
                <c:pt idx="47">
                  <c:v>0.720607</c:v>
                </c:pt>
                <c:pt idx="48">
                  <c:v>0.67589500000000002</c:v>
                </c:pt>
                <c:pt idx="49">
                  <c:v>0.63072499999999998</c:v>
                </c:pt>
                <c:pt idx="50">
                  <c:v>0.58450100000000005</c:v>
                </c:pt>
                <c:pt idx="51">
                  <c:v>0.53768000000000005</c:v>
                </c:pt>
                <c:pt idx="52">
                  <c:v>0.49087700000000001</c:v>
                </c:pt>
                <c:pt idx="53">
                  <c:v>0.44379800000000003</c:v>
                </c:pt>
                <c:pt idx="54">
                  <c:v>0.39676400000000001</c:v>
                </c:pt>
                <c:pt idx="55">
                  <c:v>0.34976699999999999</c:v>
                </c:pt>
                <c:pt idx="56">
                  <c:v>0.30276399999999998</c:v>
                </c:pt>
                <c:pt idx="57">
                  <c:v>0.25559599999999999</c:v>
                </c:pt>
                <c:pt idx="58">
                  <c:v>0.20866799999999999</c:v>
                </c:pt>
                <c:pt idx="59">
                  <c:v>0.16263</c:v>
                </c:pt>
                <c:pt idx="60">
                  <c:v>0.119009</c:v>
                </c:pt>
                <c:pt idx="61">
                  <c:v>7.7499999999999999E-2</c:v>
                </c:pt>
                <c:pt idx="62">
                  <c:v>5.1011000000000001E-2</c:v>
                </c:pt>
                <c:pt idx="63">
                  <c:v>2.2887000000000001E-2</c:v>
                </c:pt>
                <c:pt idx="64">
                  <c:v>5.6889999999999996E-3</c:v>
                </c:pt>
                <c:pt idx="65">
                  <c:v>0</c:v>
                </c:pt>
                <c:pt idx="66">
                  <c:v>4.3249999999999999E-3</c:v>
                </c:pt>
                <c:pt idx="67">
                  <c:v>9.4710000000000003E-3</c:v>
                </c:pt>
                <c:pt idx="68">
                  <c:v>1.4983E-2</c:v>
                </c:pt>
                <c:pt idx="69">
                  <c:v>2.3365E-2</c:v>
                </c:pt>
                <c:pt idx="70">
                  <c:v>2.5465000000000002E-2</c:v>
                </c:pt>
                <c:pt idx="71">
                  <c:v>2.3052E-2</c:v>
                </c:pt>
                <c:pt idx="72">
                  <c:v>1.3863E-2</c:v>
                </c:pt>
                <c:pt idx="73">
                  <c:v>7.5709999999999996E-3</c:v>
                </c:pt>
                <c:pt idx="74">
                  <c:v>6.796E-3</c:v>
                </c:pt>
                <c:pt idx="75">
                  <c:v>3.6070999999999999E-2</c:v>
                </c:pt>
                <c:pt idx="76">
                  <c:v>8.0748E-2</c:v>
                </c:pt>
              </c:numCache>
            </c:numRef>
          </c:yVal>
          <c:smooth val="0"/>
          <c:extLst>
            <c:ext xmlns:c16="http://schemas.microsoft.com/office/drawing/2014/chart" uri="{C3380CC4-5D6E-409C-BE32-E72D297353CC}">
              <c16:uniqueId val="{00000000-B7F7-4B00-8434-C9A7406CBA9C}"/>
            </c:ext>
          </c:extLst>
        </c:ser>
        <c:dLbls>
          <c:showLegendKey val="0"/>
          <c:showVal val="0"/>
          <c:showCatName val="0"/>
          <c:showSerName val="0"/>
          <c:showPercent val="0"/>
          <c:showBubbleSize val="0"/>
        </c:dLbls>
        <c:axId val="544378592"/>
        <c:axId val="544380232"/>
      </c:scatterChart>
      <c:valAx>
        <c:axId val="544378592"/>
        <c:scaling>
          <c:orientation val="minMax"/>
          <c:min val="-0.1"/>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dk1">
                    <a:lumMod val="50000"/>
                    <a:lumOff val="50000"/>
                  </a:schemeClr>
                </a:solidFill>
                <a:latin typeface="+mn-lt"/>
                <a:ea typeface="+mn-ea"/>
                <a:cs typeface="+mn-cs"/>
              </a:defRPr>
            </a:pPr>
            <a:endParaRPr lang="en-US"/>
          </a:p>
        </c:txPr>
        <c:crossAx val="544380232"/>
        <c:crosses val="autoZero"/>
        <c:crossBetween val="midCat"/>
      </c:valAx>
      <c:valAx>
        <c:axId val="544380232"/>
        <c:scaling>
          <c:orientation val="minMax"/>
          <c:min val="-0.1"/>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dk1">
                    <a:lumMod val="50000"/>
                    <a:lumOff val="50000"/>
                  </a:schemeClr>
                </a:solidFill>
                <a:latin typeface="+mn-lt"/>
                <a:ea typeface="+mn-ea"/>
                <a:cs typeface="+mn-cs"/>
              </a:defRPr>
            </a:pPr>
            <a:endParaRPr lang="en-US"/>
          </a:p>
        </c:txPr>
        <c:crossAx val="54437859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a:t>Normalized Downhole data</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n-US"/>
        </a:p>
      </c:txPr>
    </c:title>
    <c:autoTitleDeleted val="0"/>
    <c:plotArea>
      <c:layout/>
      <c:scatterChart>
        <c:scatterStyle val="lineMarker"/>
        <c:varyColors val="0"/>
        <c:ser>
          <c:idx val="0"/>
          <c:order val="0"/>
          <c:tx>
            <c:strRef>
              <c:f>Tiffany!$L$1</c:f>
              <c:strCache>
                <c:ptCount val="1"/>
                <c:pt idx="0">
                  <c:v>NY</c:v>
                </c:pt>
              </c:strCache>
            </c:strRef>
          </c:tx>
          <c:spPr>
            <a:ln w="22225" cap="rnd">
              <a:solidFill>
                <a:schemeClr val="accent1"/>
              </a:solidFill>
            </a:ln>
            <a:effectLst>
              <a:glow rad="139700">
                <a:schemeClr val="accent1">
                  <a:satMod val="175000"/>
                  <a:alpha val="14000"/>
                </a:schemeClr>
              </a:glow>
            </a:effectLst>
          </c:spPr>
          <c:marker>
            <c:symbol val="none"/>
          </c:marker>
          <c:xVal>
            <c:numRef>
              <c:f>Tiffany!$K$2:$K$101</c:f>
              <c:numCache>
                <c:formatCode>General</c:formatCode>
                <c:ptCount val="100"/>
                <c:pt idx="0">
                  <c:v>1.7999999999999999E-2</c:v>
                </c:pt>
                <c:pt idx="1">
                  <c:v>0</c:v>
                </c:pt>
                <c:pt idx="2">
                  <c:v>0</c:v>
                </c:pt>
                <c:pt idx="3">
                  <c:v>8.9999999999999998E-4</c:v>
                </c:pt>
                <c:pt idx="4">
                  <c:v>2.3E-3</c:v>
                </c:pt>
                <c:pt idx="5">
                  <c:v>4.1999999999999997E-3</c:v>
                </c:pt>
                <c:pt idx="6">
                  <c:v>6.8999999999999999E-3</c:v>
                </c:pt>
                <c:pt idx="7">
                  <c:v>1.04E-2</c:v>
                </c:pt>
                <c:pt idx="8">
                  <c:v>1.4800000000000001E-2</c:v>
                </c:pt>
                <c:pt idx="9">
                  <c:v>1.9699999999999999E-2</c:v>
                </c:pt>
                <c:pt idx="10">
                  <c:v>2.47E-2</c:v>
                </c:pt>
                <c:pt idx="11">
                  <c:v>2.92E-2</c:v>
                </c:pt>
                <c:pt idx="12">
                  <c:v>3.3399999999999999E-2</c:v>
                </c:pt>
                <c:pt idx="13">
                  <c:v>3.8300000000000001E-2</c:v>
                </c:pt>
                <c:pt idx="14">
                  <c:v>4.4999999999999998E-2</c:v>
                </c:pt>
                <c:pt idx="15">
                  <c:v>5.5300000000000002E-2</c:v>
                </c:pt>
                <c:pt idx="16">
                  <c:v>7.0699999999999999E-2</c:v>
                </c:pt>
                <c:pt idx="17">
                  <c:v>9.1800000000000007E-2</c:v>
                </c:pt>
                <c:pt idx="18">
                  <c:v>0.11899999999999999</c:v>
                </c:pt>
                <c:pt idx="19">
                  <c:v>0.15160000000000001</c:v>
                </c:pt>
                <c:pt idx="20">
                  <c:v>0.18859999999999999</c:v>
                </c:pt>
                <c:pt idx="21">
                  <c:v>0.22969999999999999</c:v>
                </c:pt>
                <c:pt idx="22">
                  <c:v>0.27429999999999999</c:v>
                </c:pt>
                <c:pt idx="23">
                  <c:v>0.32250000000000001</c:v>
                </c:pt>
                <c:pt idx="24">
                  <c:v>0.3745</c:v>
                </c:pt>
                <c:pt idx="25">
                  <c:v>0.43009999999999998</c:v>
                </c:pt>
                <c:pt idx="26">
                  <c:v>0.48820000000000002</c:v>
                </c:pt>
                <c:pt idx="27">
                  <c:v>0.5474</c:v>
                </c:pt>
                <c:pt idx="28">
                  <c:v>0.60570000000000002</c:v>
                </c:pt>
                <c:pt idx="29">
                  <c:v>0.66090000000000004</c:v>
                </c:pt>
                <c:pt idx="30">
                  <c:v>0.71189999999999998</c:v>
                </c:pt>
                <c:pt idx="31">
                  <c:v>0.75790000000000002</c:v>
                </c:pt>
                <c:pt idx="32">
                  <c:v>0.79900000000000004</c:v>
                </c:pt>
                <c:pt idx="33">
                  <c:v>0.83550000000000002</c:v>
                </c:pt>
                <c:pt idx="34">
                  <c:v>0.86780000000000002</c:v>
                </c:pt>
                <c:pt idx="35">
                  <c:v>0.89580000000000004</c:v>
                </c:pt>
                <c:pt idx="36">
                  <c:v>0.91879999999999995</c:v>
                </c:pt>
                <c:pt idx="37">
                  <c:v>0.93640000000000001</c:v>
                </c:pt>
                <c:pt idx="38">
                  <c:v>0.94820000000000004</c:v>
                </c:pt>
                <c:pt idx="39">
                  <c:v>0.95479999999999998</c:v>
                </c:pt>
                <c:pt idx="40">
                  <c:v>0.95709999999999995</c:v>
                </c:pt>
                <c:pt idx="41">
                  <c:v>0.95689999999999997</c:v>
                </c:pt>
                <c:pt idx="42">
                  <c:v>0.95569999999999999</c:v>
                </c:pt>
                <c:pt idx="43">
                  <c:v>0.95509999999999995</c:v>
                </c:pt>
                <c:pt idx="44">
                  <c:v>0.95530000000000004</c:v>
                </c:pt>
                <c:pt idx="45">
                  <c:v>0.95669999999999999</c:v>
                </c:pt>
                <c:pt idx="46">
                  <c:v>0.95899999999999996</c:v>
                </c:pt>
                <c:pt idx="47">
                  <c:v>0.96160000000000001</c:v>
                </c:pt>
                <c:pt idx="48">
                  <c:v>0.96460000000000001</c:v>
                </c:pt>
                <c:pt idx="49">
                  <c:v>0.96840000000000004</c:v>
                </c:pt>
                <c:pt idx="50">
                  <c:v>0.97289999999999999</c:v>
                </c:pt>
                <c:pt idx="51">
                  <c:v>0.97819999999999996</c:v>
                </c:pt>
                <c:pt idx="52">
                  <c:v>0.98419999999999996</c:v>
                </c:pt>
                <c:pt idx="53">
                  <c:v>0.99</c:v>
                </c:pt>
                <c:pt idx="54">
                  <c:v>0.995</c:v>
                </c:pt>
                <c:pt idx="55">
                  <c:v>0.99850000000000005</c:v>
                </c:pt>
                <c:pt idx="56">
                  <c:v>1</c:v>
                </c:pt>
                <c:pt idx="57">
                  <c:v>0.99980000000000002</c:v>
                </c:pt>
                <c:pt idx="58">
                  <c:v>0.99790000000000001</c:v>
                </c:pt>
                <c:pt idx="59">
                  <c:v>0.99490000000000001</c:v>
                </c:pt>
                <c:pt idx="60">
                  <c:v>0.99139999999999995</c:v>
                </c:pt>
                <c:pt idx="61">
                  <c:v>0.98729999999999996</c:v>
                </c:pt>
                <c:pt idx="62">
                  <c:v>0.98309999999999997</c:v>
                </c:pt>
                <c:pt idx="63">
                  <c:v>0.97889999999999999</c:v>
                </c:pt>
                <c:pt idx="64">
                  <c:v>0.97470000000000001</c:v>
                </c:pt>
                <c:pt idx="65">
                  <c:v>0.97050000000000003</c:v>
                </c:pt>
                <c:pt idx="66">
                  <c:v>0.96609999999999996</c:v>
                </c:pt>
                <c:pt idx="67">
                  <c:v>0.96109999999999995</c:v>
                </c:pt>
                <c:pt idx="68">
                  <c:v>0.95450000000000002</c:v>
                </c:pt>
                <c:pt idx="69">
                  <c:v>0.94579999999999997</c:v>
                </c:pt>
                <c:pt idx="70">
                  <c:v>0.93430000000000002</c:v>
                </c:pt>
                <c:pt idx="71">
                  <c:v>0.91930000000000001</c:v>
                </c:pt>
                <c:pt idx="72">
                  <c:v>0.90090000000000003</c:v>
                </c:pt>
                <c:pt idx="73">
                  <c:v>0.87890000000000001</c:v>
                </c:pt>
                <c:pt idx="74">
                  <c:v>0.85329999999999995</c:v>
                </c:pt>
                <c:pt idx="75">
                  <c:v>0.82389999999999997</c:v>
                </c:pt>
                <c:pt idx="76">
                  <c:v>0.79069999999999996</c:v>
                </c:pt>
                <c:pt idx="77">
                  <c:v>0.75329999999999997</c:v>
                </c:pt>
                <c:pt idx="78">
                  <c:v>0.71209999999999996</c:v>
                </c:pt>
                <c:pt idx="79">
                  <c:v>0.66759999999999997</c:v>
                </c:pt>
                <c:pt idx="80">
                  <c:v>0.62080000000000002</c:v>
                </c:pt>
                <c:pt idx="81">
                  <c:v>0.5726</c:v>
                </c:pt>
                <c:pt idx="82">
                  <c:v>0.52439999999999998</c:v>
                </c:pt>
                <c:pt idx="83">
                  <c:v>0.4768</c:v>
                </c:pt>
                <c:pt idx="84">
                  <c:v>0.4304</c:v>
                </c:pt>
                <c:pt idx="85">
                  <c:v>0.3851</c:v>
                </c:pt>
                <c:pt idx="86">
                  <c:v>0.34139999999999998</c:v>
                </c:pt>
                <c:pt idx="87">
                  <c:v>0.2994</c:v>
                </c:pt>
                <c:pt idx="88">
                  <c:v>0.25940000000000002</c:v>
                </c:pt>
                <c:pt idx="89">
                  <c:v>0.22189999999999999</c:v>
                </c:pt>
                <c:pt idx="90">
                  <c:v>0.1875</c:v>
                </c:pt>
                <c:pt idx="91">
                  <c:v>0.15629999999999999</c:v>
                </c:pt>
                <c:pt idx="92">
                  <c:v>0.128</c:v>
                </c:pt>
                <c:pt idx="93">
                  <c:v>0.1024</c:v>
                </c:pt>
                <c:pt idx="94">
                  <c:v>7.9299999999999995E-2</c:v>
                </c:pt>
                <c:pt idx="95">
                  <c:v>5.8500000000000003E-2</c:v>
                </c:pt>
                <c:pt idx="96">
                  <c:v>4.0500000000000001E-2</c:v>
                </c:pt>
                <c:pt idx="97">
                  <c:v>2.5399999999999999E-2</c:v>
                </c:pt>
                <c:pt idx="98">
                  <c:v>1.3899999999999999E-2</c:v>
                </c:pt>
                <c:pt idx="99">
                  <c:v>1.8E-3</c:v>
                </c:pt>
              </c:numCache>
            </c:numRef>
          </c:xVal>
          <c:yVal>
            <c:numRef>
              <c:f>Tiffany!$L$2:$L$101</c:f>
              <c:numCache>
                <c:formatCode>General</c:formatCode>
                <c:ptCount val="100"/>
                <c:pt idx="0">
                  <c:v>0.15909999999999999</c:v>
                </c:pt>
                <c:pt idx="1">
                  <c:v>0.18410000000000001</c:v>
                </c:pt>
                <c:pt idx="2">
                  <c:v>0.22539999999999999</c:v>
                </c:pt>
                <c:pt idx="3">
                  <c:v>0.2787</c:v>
                </c:pt>
                <c:pt idx="4">
                  <c:v>0.3392</c:v>
                </c:pt>
                <c:pt idx="5">
                  <c:v>0.40339999999999998</c:v>
                </c:pt>
                <c:pt idx="6">
                  <c:v>0.47</c:v>
                </c:pt>
                <c:pt idx="7">
                  <c:v>0.5393</c:v>
                </c:pt>
                <c:pt idx="8">
                  <c:v>0.61099999999999999</c:v>
                </c:pt>
                <c:pt idx="9">
                  <c:v>0.6835</c:v>
                </c:pt>
                <c:pt idx="10">
                  <c:v>0.753</c:v>
                </c:pt>
                <c:pt idx="11">
                  <c:v>0.81399999999999995</c:v>
                </c:pt>
                <c:pt idx="12">
                  <c:v>0.86199999999999999</c:v>
                </c:pt>
                <c:pt idx="13">
                  <c:v>0.89419999999999999</c:v>
                </c:pt>
                <c:pt idx="14">
                  <c:v>0.91149999999999998</c:v>
                </c:pt>
                <c:pt idx="15">
                  <c:v>0.91900000000000004</c:v>
                </c:pt>
                <c:pt idx="16">
                  <c:v>0.92300000000000004</c:v>
                </c:pt>
                <c:pt idx="17">
                  <c:v>0.92989999999999995</c:v>
                </c:pt>
                <c:pt idx="18">
                  <c:v>0.94299999999999995</c:v>
                </c:pt>
                <c:pt idx="19">
                  <c:v>0.96109999999999995</c:v>
                </c:pt>
                <c:pt idx="20">
                  <c:v>0.98029999999999995</c:v>
                </c:pt>
                <c:pt idx="21">
                  <c:v>0.99470000000000003</c:v>
                </c:pt>
                <c:pt idx="22">
                  <c:v>1</c:v>
                </c:pt>
                <c:pt idx="23">
                  <c:v>0.99490000000000001</c:v>
                </c:pt>
                <c:pt idx="24">
                  <c:v>0.98129999999999995</c:v>
                </c:pt>
                <c:pt idx="25">
                  <c:v>0.96299999999999997</c:v>
                </c:pt>
                <c:pt idx="26">
                  <c:v>0.94350000000000001</c:v>
                </c:pt>
                <c:pt idx="27">
                  <c:v>0.92430000000000001</c:v>
                </c:pt>
                <c:pt idx="28">
                  <c:v>0.90459999999999996</c:v>
                </c:pt>
                <c:pt idx="29">
                  <c:v>0.88249999999999995</c:v>
                </c:pt>
                <c:pt idx="30">
                  <c:v>0.85719999999999996</c:v>
                </c:pt>
                <c:pt idx="31">
                  <c:v>0.83050000000000002</c:v>
                </c:pt>
                <c:pt idx="32">
                  <c:v>0.80600000000000005</c:v>
                </c:pt>
                <c:pt idx="33">
                  <c:v>0.78949999999999998</c:v>
                </c:pt>
                <c:pt idx="34">
                  <c:v>0.78359999999999996</c:v>
                </c:pt>
                <c:pt idx="35">
                  <c:v>0.78820000000000001</c:v>
                </c:pt>
                <c:pt idx="36">
                  <c:v>0.79830000000000001</c:v>
                </c:pt>
                <c:pt idx="37">
                  <c:v>0.80679999999999996</c:v>
                </c:pt>
                <c:pt idx="38">
                  <c:v>0.80759999999999998</c:v>
                </c:pt>
                <c:pt idx="39">
                  <c:v>0.79800000000000004</c:v>
                </c:pt>
                <c:pt idx="40">
                  <c:v>0.77959999999999996</c:v>
                </c:pt>
                <c:pt idx="41">
                  <c:v>0.7581</c:v>
                </c:pt>
                <c:pt idx="42">
                  <c:v>0.73970000000000002</c:v>
                </c:pt>
                <c:pt idx="43">
                  <c:v>0.7288</c:v>
                </c:pt>
                <c:pt idx="44">
                  <c:v>0.72660000000000002</c:v>
                </c:pt>
                <c:pt idx="45">
                  <c:v>0.73170000000000002</c:v>
                </c:pt>
                <c:pt idx="46">
                  <c:v>0.74180000000000001</c:v>
                </c:pt>
                <c:pt idx="47">
                  <c:v>0.75570000000000004</c:v>
                </c:pt>
                <c:pt idx="48">
                  <c:v>0.77480000000000004</c:v>
                </c:pt>
                <c:pt idx="49">
                  <c:v>0.80149999999999999</c:v>
                </c:pt>
                <c:pt idx="50">
                  <c:v>0.83640000000000003</c:v>
                </c:pt>
                <c:pt idx="51">
                  <c:v>0.87660000000000005</c:v>
                </c:pt>
                <c:pt idx="52">
                  <c:v>0.91579999999999995</c:v>
                </c:pt>
                <c:pt idx="53">
                  <c:v>0.94510000000000005</c:v>
                </c:pt>
                <c:pt idx="54">
                  <c:v>0.95679999999999998</c:v>
                </c:pt>
                <c:pt idx="55">
                  <c:v>0.94720000000000004</c:v>
                </c:pt>
                <c:pt idx="56">
                  <c:v>0.91739999999999999</c:v>
                </c:pt>
                <c:pt idx="57">
                  <c:v>0.87290000000000001</c:v>
                </c:pt>
                <c:pt idx="58">
                  <c:v>0.82010000000000005</c:v>
                </c:pt>
                <c:pt idx="59">
                  <c:v>0.76339999999999997</c:v>
                </c:pt>
                <c:pt idx="60">
                  <c:v>0.70369999999999999</c:v>
                </c:pt>
                <c:pt idx="61">
                  <c:v>0.63980000000000004</c:v>
                </c:pt>
                <c:pt idx="62">
                  <c:v>0.56969999999999998</c:v>
                </c:pt>
                <c:pt idx="63">
                  <c:v>0.49509999999999998</c:v>
                </c:pt>
                <c:pt idx="64">
                  <c:v>0.4199</c:v>
                </c:pt>
                <c:pt idx="65">
                  <c:v>0.35170000000000001</c:v>
                </c:pt>
                <c:pt idx="66">
                  <c:v>0.29680000000000001</c:v>
                </c:pt>
                <c:pt idx="67">
                  <c:v>0.25790000000000002</c:v>
                </c:pt>
                <c:pt idx="68">
                  <c:v>0.2339</c:v>
                </c:pt>
                <c:pt idx="69">
                  <c:v>0.2185</c:v>
                </c:pt>
                <c:pt idx="70">
                  <c:v>0.2046</c:v>
                </c:pt>
                <c:pt idx="71">
                  <c:v>0.18759999999999999</c:v>
                </c:pt>
                <c:pt idx="72">
                  <c:v>0.16550000000000001</c:v>
                </c:pt>
                <c:pt idx="73">
                  <c:v>0.1404</c:v>
                </c:pt>
                <c:pt idx="74">
                  <c:v>0.1162</c:v>
                </c:pt>
                <c:pt idx="75">
                  <c:v>9.4899999999999998E-2</c:v>
                </c:pt>
                <c:pt idx="76">
                  <c:v>7.7499999999999999E-2</c:v>
                </c:pt>
                <c:pt idx="77">
                  <c:v>6.2100000000000002E-2</c:v>
                </c:pt>
                <c:pt idx="78">
                  <c:v>4.6399999999999997E-2</c:v>
                </c:pt>
                <c:pt idx="79">
                  <c:v>3.0099999999999998E-2</c:v>
                </c:pt>
                <c:pt idx="80">
                  <c:v>1.47E-2</c:v>
                </c:pt>
                <c:pt idx="81">
                  <c:v>3.7000000000000002E-3</c:v>
                </c:pt>
                <c:pt idx="82">
                  <c:v>0</c:v>
                </c:pt>
                <c:pt idx="83">
                  <c:v>4.4999999999999997E-3</c:v>
                </c:pt>
                <c:pt idx="84">
                  <c:v>1.5699999999999999E-2</c:v>
                </c:pt>
                <c:pt idx="85">
                  <c:v>2.93E-2</c:v>
                </c:pt>
                <c:pt idx="86">
                  <c:v>4.2099999999999999E-2</c:v>
                </c:pt>
                <c:pt idx="87">
                  <c:v>5.2499999999999998E-2</c:v>
                </c:pt>
                <c:pt idx="88">
                  <c:v>6.2399999999999997E-2</c:v>
                </c:pt>
                <c:pt idx="89">
                  <c:v>7.51E-2</c:v>
                </c:pt>
                <c:pt idx="90">
                  <c:v>9.4600000000000004E-2</c:v>
                </c:pt>
                <c:pt idx="91">
                  <c:v>0.1212</c:v>
                </c:pt>
                <c:pt idx="92">
                  <c:v>0.15210000000000001</c:v>
                </c:pt>
                <c:pt idx="93">
                  <c:v>0.1807</c:v>
                </c:pt>
                <c:pt idx="94">
                  <c:v>0.19980000000000001</c:v>
                </c:pt>
                <c:pt idx="95">
                  <c:v>0.2049</c:v>
                </c:pt>
                <c:pt idx="96">
                  <c:v>0.1961</c:v>
                </c:pt>
                <c:pt idx="97">
                  <c:v>0.17849999999999999</c:v>
                </c:pt>
                <c:pt idx="98">
                  <c:v>0.16089999999999999</c:v>
                </c:pt>
                <c:pt idx="99">
                  <c:v>0.15909999999999999</c:v>
                </c:pt>
              </c:numCache>
            </c:numRef>
          </c:yVal>
          <c:smooth val="0"/>
          <c:extLst>
            <c:ext xmlns:c16="http://schemas.microsoft.com/office/drawing/2014/chart" uri="{C3380CC4-5D6E-409C-BE32-E72D297353CC}">
              <c16:uniqueId val="{00000000-3737-42B8-AFD0-F4A73C392892}"/>
            </c:ext>
          </c:extLst>
        </c:ser>
        <c:dLbls>
          <c:showLegendKey val="0"/>
          <c:showVal val="0"/>
          <c:showCatName val="0"/>
          <c:showSerName val="0"/>
          <c:showPercent val="0"/>
          <c:showBubbleSize val="0"/>
        </c:dLbls>
        <c:axId val="550670432"/>
        <c:axId val="550669120"/>
      </c:scatterChart>
      <c:valAx>
        <c:axId val="550670432"/>
        <c:scaling>
          <c:orientation val="minMax"/>
          <c:min val="-0.2"/>
        </c:scaling>
        <c:delete val="0"/>
        <c:axPos val="b"/>
        <c:majorGridlines>
          <c:spPr>
            <a:ln w="9525" cap="flat" cmpd="sng" algn="ctr">
              <a:solidFill>
                <a:schemeClr val="dk1">
                  <a:lumMod val="65000"/>
                  <a:lumOff val="35000"/>
                  <a:alpha val="7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550669120"/>
        <c:crosses val="autoZero"/>
        <c:crossBetween val="midCat"/>
      </c:valAx>
      <c:valAx>
        <c:axId val="550669120"/>
        <c:scaling>
          <c:orientation val="minMax"/>
          <c:min val="-0.2"/>
        </c:scaling>
        <c:delete val="0"/>
        <c:axPos val="l"/>
        <c:majorGridlines>
          <c:spPr>
            <a:ln w="9525" cap="flat" cmpd="sng" algn="ctr">
              <a:solidFill>
                <a:schemeClr val="dk1">
                  <a:lumMod val="65000"/>
                  <a:lumOff val="35000"/>
                  <a:alpha val="75000"/>
                </a:schemeClr>
              </a:solidFill>
              <a:round/>
            </a:ln>
            <a:effectLst/>
          </c:spPr>
        </c:majorGridlines>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5506704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Radius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Tiffany!$O$1</c:f>
              <c:strCache>
                <c:ptCount val="1"/>
                <c:pt idx="0">
                  <c:v>RC</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val>
            <c:numRef>
              <c:f>Tiffany!$O$2:$O$101</c:f>
              <c:numCache>
                <c:formatCode>General</c:formatCode>
                <c:ptCount val="100"/>
                <c:pt idx="0">
                  <c:v>0.60370000000000001</c:v>
                </c:pt>
                <c:pt idx="1">
                  <c:v>0.59140000000000004</c:v>
                </c:pt>
                <c:pt idx="2">
                  <c:v>0.57040000000000002</c:v>
                </c:pt>
                <c:pt idx="3">
                  <c:v>0.54600000000000004</c:v>
                </c:pt>
                <c:pt idx="4">
                  <c:v>0.52300000000000002</c:v>
                </c:pt>
                <c:pt idx="5">
                  <c:v>0.50509999999999999</c:v>
                </c:pt>
                <c:pt idx="6">
                  <c:v>0.49409999999999998</c:v>
                </c:pt>
                <c:pt idx="7">
                  <c:v>0.49120000000000003</c:v>
                </c:pt>
                <c:pt idx="8">
                  <c:v>0.49769999999999998</c:v>
                </c:pt>
                <c:pt idx="9">
                  <c:v>0.51419999999999999</c:v>
                </c:pt>
                <c:pt idx="10">
                  <c:v>0.53849999999999998</c:v>
                </c:pt>
                <c:pt idx="11">
                  <c:v>0.56589999999999996</c:v>
                </c:pt>
                <c:pt idx="12">
                  <c:v>0.59050000000000002</c:v>
                </c:pt>
                <c:pt idx="13">
                  <c:v>0.60709999999999997</c:v>
                </c:pt>
                <c:pt idx="14">
                  <c:v>0.61350000000000005</c:v>
                </c:pt>
                <c:pt idx="15">
                  <c:v>0.61099999999999999</c:v>
                </c:pt>
                <c:pt idx="16">
                  <c:v>0.60270000000000001</c:v>
                </c:pt>
                <c:pt idx="17">
                  <c:v>0.59279999999999999</c:v>
                </c:pt>
                <c:pt idx="18">
                  <c:v>0.58430000000000004</c:v>
                </c:pt>
                <c:pt idx="19">
                  <c:v>0.57789999999999997</c:v>
                </c:pt>
                <c:pt idx="20">
                  <c:v>0.57240000000000002</c:v>
                </c:pt>
                <c:pt idx="21">
                  <c:v>0.56369999999999998</c:v>
                </c:pt>
                <c:pt idx="22">
                  <c:v>0.54859999999999998</c:v>
                </c:pt>
                <c:pt idx="23">
                  <c:v>0.52580000000000005</c:v>
                </c:pt>
                <c:pt idx="24">
                  <c:v>0.49740000000000001</c:v>
                </c:pt>
                <c:pt idx="25">
                  <c:v>0.46820000000000001</c:v>
                </c:pt>
                <c:pt idx="26">
                  <c:v>0.44369999999999998</c:v>
                </c:pt>
                <c:pt idx="27">
                  <c:v>0.42699999999999999</c:v>
                </c:pt>
                <c:pt idx="28">
                  <c:v>0.41820000000000002</c:v>
                </c:pt>
                <c:pt idx="29">
                  <c:v>0.41499999999999998</c:v>
                </c:pt>
                <c:pt idx="30">
                  <c:v>0.4153</c:v>
                </c:pt>
                <c:pt idx="31">
                  <c:v>0.41930000000000001</c:v>
                </c:pt>
                <c:pt idx="32">
                  <c:v>0.42780000000000001</c:v>
                </c:pt>
                <c:pt idx="33">
                  <c:v>0.44309999999999999</c:v>
                </c:pt>
                <c:pt idx="34">
                  <c:v>0.46450000000000002</c:v>
                </c:pt>
                <c:pt idx="35">
                  <c:v>0.48959999999999998</c:v>
                </c:pt>
                <c:pt idx="36">
                  <c:v>0.51419999999999999</c:v>
                </c:pt>
                <c:pt idx="37">
                  <c:v>0.53349999999999997</c:v>
                </c:pt>
                <c:pt idx="38">
                  <c:v>0.54359999999999997</c:v>
                </c:pt>
                <c:pt idx="39">
                  <c:v>0.54369999999999996</c:v>
                </c:pt>
                <c:pt idx="40">
                  <c:v>0.53580000000000005</c:v>
                </c:pt>
                <c:pt idx="41">
                  <c:v>0.52470000000000006</c:v>
                </c:pt>
                <c:pt idx="42">
                  <c:v>0.51490000000000002</c:v>
                </c:pt>
                <c:pt idx="43">
                  <c:v>0.50929999999999997</c:v>
                </c:pt>
                <c:pt idx="44">
                  <c:v>0.50860000000000005</c:v>
                </c:pt>
                <c:pt idx="45">
                  <c:v>0.5121</c:v>
                </c:pt>
                <c:pt idx="46">
                  <c:v>0.51880000000000004</c:v>
                </c:pt>
                <c:pt idx="47">
                  <c:v>0.52769999999999995</c:v>
                </c:pt>
                <c:pt idx="48">
                  <c:v>0.53979999999999995</c:v>
                </c:pt>
                <c:pt idx="49">
                  <c:v>0.55700000000000005</c:v>
                </c:pt>
                <c:pt idx="50">
                  <c:v>0.58030000000000004</c:v>
                </c:pt>
                <c:pt idx="51">
                  <c:v>0.60870000000000002</c:v>
                </c:pt>
                <c:pt idx="52">
                  <c:v>0.63819999999999999</c:v>
                </c:pt>
                <c:pt idx="53">
                  <c:v>0.66200000000000003</c:v>
                </c:pt>
                <c:pt idx="54">
                  <c:v>0.67359999999999998</c:v>
                </c:pt>
                <c:pt idx="55">
                  <c:v>0.66969999999999996</c:v>
                </c:pt>
                <c:pt idx="56">
                  <c:v>0.65129999999999999</c:v>
                </c:pt>
                <c:pt idx="57">
                  <c:v>0.62360000000000004</c:v>
                </c:pt>
                <c:pt idx="58">
                  <c:v>0.59189999999999998</c:v>
                </c:pt>
                <c:pt idx="59">
                  <c:v>0.56059999999999999</c:v>
                </c:pt>
                <c:pt idx="60">
                  <c:v>0.53190000000000004</c:v>
                </c:pt>
                <c:pt idx="61">
                  <c:v>0.50690000000000002</c:v>
                </c:pt>
                <c:pt idx="62">
                  <c:v>0.48809999999999998</c:v>
                </c:pt>
                <c:pt idx="63">
                  <c:v>0.47889999999999999</c:v>
                </c:pt>
                <c:pt idx="64">
                  <c:v>0.48139999999999999</c:v>
                </c:pt>
                <c:pt idx="65">
                  <c:v>0.49330000000000002</c:v>
                </c:pt>
                <c:pt idx="66">
                  <c:v>0.50849999999999995</c:v>
                </c:pt>
                <c:pt idx="67">
                  <c:v>0.52070000000000005</c:v>
                </c:pt>
                <c:pt idx="68">
                  <c:v>0.52669999999999995</c:v>
                </c:pt>
                <c:pt idx="69">
                  <c:v>0.5272</c:v>
                </c:pt>
                <c:pt idx="70">
                  <c:v>0.5252</c:v>
                </c:pt>
                <c:pt idx="71">
                  <c:v>0.52290000000000003</c:v>
                </c:pt>
                <c:pt idx="72">
                  <c:v>0.52210000000000001</c:v>
                </c:pt>
                <c:pt idx="73">
                  <c:v>0.52229999999999999</c:v>
                </c:pt>
                <c:pt idx="74">
                  <c:v>0.52170000000000005</c:v>
                </c:pt>
                <c:pt idx="75">
                  <c:v>0.51870000000000005</c:v>
                </c:pt>
                <c:pt idx="76">
                  <c:v>0.51280000000000003</c:v>
                </c:pt>
                <c:pt idx="77">
                  <c:v>0.50590000000000002</c:v>
                </c:pt>
                <c:pt idx="78">
                  <c:v>0.50080000000000002</c:v>
                </c:pt>
                <c:pt idx="79">
                  <c:v>0.49890000000000001</c:v>
                </c:pt>
                <c:pt idx="80">
                  <c:v>0.50009999999999999</c:v>
                </c:pt>
                <c:pt idx="81">
                  <c:v>0.50160000000000005</c:v>
                </c:pt>
                <c:pt idx="82">
                  <c:v>0.50060000000000004</c:v>
                </c:pt>
                <c:pt idx="83">
                  <c:v>0.496</c:v>
                </c:pt>
                <c:pt idx="84">
                  <c:v>0.48930000000000001</c:v>
                </c:pt>
                <c:pt idx="85">
                  <c:v>0.48449999999999999</c:v>
                </c:pt>
                <c:pt idx="86">
                  <c:v>0.48459999999999998</c:v>
                </c:pt>
                <c:pt idx="87">
                  <c:v>0.4904</c:v>
                </c:pt>
                <c:pt idx="88">
                  <c:v>0.49940000000000001</c:v>
                </c:pt>
                <c:pt idx="89">
                  <c:v>0.50780000000000003</c:v>
                </c:pt>
                <c:pt idx="90">
                  <c:v>0.51190000000000002</c:v>
                </c:pt>
                <c:pt idx="91">
                  <c:v>0.51139999999999997</c:v>
                </c:pt>
                <c:pt idx="92">
                  <c:v>0.50929999999999997</c:v>
                </c:pt>
                <c:pt idx="93">
                  <c:v>0.50990000000000002</c:v>
                </c:pt>
                <c:pt idx="94">
                  <c:v>0.51680000000000004</c:v>
                </c:pt>
                <c:pt idx="95">
                  <c:v>0.53100000000000003</c:v>
                </c:pt>
                <c:pt idx="96">
                  <c:v>0.55089999999999995</c:v>
                </c:pt>
                <c:pt idx="97">
                  <c:v>0.57320000000000004</c:v>
                </c:pt>
                <c:pt idx="98">
                  <c:v>0.59260000000000002</c:v>
                </c:pt>
                <c:pt idx="99">
                  <c:v>0.60370000000000001</c:v>
                </c:pt>
              </c:numCache>
            </c:numRef>
          </c:val>
          <c:smooth val="0"/>
          <c:extLst>
            <c:ext xmlns:c16="http://schemas.microsoft.com/office/drawing/2014/chart" uri="{C3380CC4-5D6E-409C-BE32-E72D297353CC}">
              <c16:uniqueId val="{00000000-FF97-4BC0-B661-680BD24D4866}"/>
            </c:ext>
          </c:extLst>
        </c:ser>
        <c:dLbls>
          <c:showLegendKey val="0"/>
          <c:showVal val="0"/>
          <c:showCatName val="0"/>
          <c:showSerName val="0"/>
          <c:showPercent val="0"/>
          <c:showBubbleSize val="0"/>
        </c:dLbls>
        <c:smooth val="0"/>
        <c:axId val="500857928"/>
        <c:axId val="500863832"/>
      </c:lineChart>
      <c:catAx>
        <c:axId val="500857928"/>
        <c:scaling>
          <c:orientation val="minMax"/>
        </c:scaling>
        <c:delete val="0"/>
        <c:axPos val="b"/>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00863832"/>
        <c:crosses val="autoZero"/>
        <c:auto val="1"/>
        <c:lblAlgn val="ctr"/>
        <c:lblOffset val="100"/>
        <c:noMultiLvlLbl val="0"/>
      </c:catAx>
      <c:valAx>
        <c:axId val="500863832"/>
        <c:scaling>
          <c:orientation val="minMax"/>
          <c:min val="0.30000000000000004"/>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00857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solidFill>
        <a:schemeClr val="bg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n-US"/>
        </a:p>
      </c:txPr>
    </c:title>
    <c:autoTitleDeleted val="0"/>
    <c:plotArea>
      <c:layout>
        <c:manualLayout>
          <c:layoutTarget val="inner"/>
          <c:xMode val="edge"/>
          <c:yMode val="edge"/>
          <c:x val="5.096831104355895E-2"/>
          <c:y val="0.19001908780997528"/>
          <c:w val="0.89954506152279878"/>
          <c:h val="0.70252537412389859"/>
        </c:manualLayout>
      </c:layout>
      <c:scatterChart>
        <c:scatterStyle val="lineMarker"/>
        <c:varyColors val="0"/>
        <c:ser>
          <c:idx val="0"/>
          <c:order val="0"/>
          <c:tx>
            <c:strRef>
              <c:f>Tiffany!$AI$1</c:f>
              <c:strCache>
                <c:ptCount val="1"/>
                <c:pt idx="0">
                  <c:v>Theta</c:v>
                </c:pt>
              </c:strCache>
            </c:strRef>
          </c:tx>
          <c:spPr>
            <a:ln w="25400" cap="rnd">
              <a:no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yVal>
            <c:numRef>
              <c:f>Tiffany!$AI$2:$AI$101</c:f>
              <c:numCache>
                <c:formatCode>General</c:formatCode>
                <c:ptCount val="100"/>
                <c:pt idx="0">
                  <c:v>214.33590000000001</c:v>
                </c:pt>
                <c:pt idx="1">
                  <c:v>212.2389</c:v>
                </c:pt>
                <c:pt idx="2">
                  <c:v>208.7345</c:v>
                </c:pt>
                <c:pt idx="3">
                  <c:v>203.87799999999999</c:v>
                </c:pt>
                <c:pt idx="4">
                  <c:v>197.8817</c:v>
                </c:pt>
                <c:pt idx="5">
                  <c:v>191.00899999999999</c:v>
                </c:pt>
                <c:pt idx="6">
                  <c:v>183.47370000000001</c:v>
                </c:pt>
                <c:pt idx="7">
                  <c:v>175.41679999999999</c:v>
                </c:pt>
                <c:pt idx="8">
                  <c:v>167.1336</c:v>
                </c:pt>
                <c:pt idx="9">
                  <c:v>159.12430000000001</c:v>
                </c:pt>
                <c:pt idx="10">
                  <c:v>152.01390000000001</c:v>
                </c:pt>
                <c:pt idx="11">
                  <c:v>146.3432</c:v>
                </c:pt>
                <c:pt idx="12">
                  <c:v>142.24770000000001</c:v>
                </c:pt>
                <c:pt idx="13">
                  <c:v>139.56469999999999</c:v>
                </c:pt>
                <c:pt idx="14">
                  <c:v>137.9273</c:v>
                </c:pt>
                <c:pt idx="15">
                  <c:v>136.7628</c:v>
                </c:pt>
                <c:pt idx="16">
                  <c:v>135.4853</c:v>
                </c:pt>
                <c:pt idx="17">
                  <c:v>133.57730000000001</c:v>
                </c:pt>
                <c:pt idx="18">
                  <c:v>130.7629</c:v>
                </c:pt>
                <c:pt idx="19">
                  <c:v>127.1495</c:v>
                </c:pt>
                <c:pt idx="20">
                  <c:v>123.0339</c:v>
                </c:pt>
                <c:pt idx="21">
                  <c:v>118.7398</c:v>
                </c:pt>
                <c:pt idx="22">
                  <c:v>114.3886</c:v>
                </c:pt>
                <c:pt idx="23">
                  <c:v>109.8265</c:v>
                </c:pt>
                <c:pt idx="24">
                  <c:v>104.71769999999999</c:v>
                </c:pt>
                <c:pt idx="25">
                  <c:v>98.692999999999998</c:v>
                </c:pt>
                <c:pt idx="26">
                  <c:v>91.642899999999997</c:v>
                </c:pt>
                <c:pt idx="27">
                  <c:v>83.510900000000007</c:v>
                </c:pt>
                <c:pt idx="28">
                  <c:v>75.254999999999995</c:v>
                </c:pt>
                <c:pt idx="29">
                  <c:v>67.091700000000003</c:v>
                </c:pt>
                <c:pt idx="30">
                  <c:v>59.238199999999999</c:v>
                </c:pt>
                <c:pt idx="31">
                  <c:v>51.961599999999997</c:v>
                </c:pt>
                <c:pt idx="32">
                  <c:v>45.604100000000003</c:v>
                </c:pt>
                <c:pt idx="33">
                  <c:v>40.735700000000001</c:v>
                </c:pt>
                <c:pt idx="34">
                  <c:v>37.587499999999999</c:v>
                </c:pt>
                <c:pt idx="35">
                  <c:v>36.008800000000001</c:v>
                </c:pt>
                <c:pt idx="36">
                  <c:v>35.412500000000001</c:v>
                </c:pt>
                <c:pt idx="37">
                  <c:v>35.062800000000003</c:v>
                </c:pt>
                <c:pt idx="38">
                  <c:v>34.414999999999999</c:v>
                </c:pt>
                <c:pt idx="39">
                  <c:v>33.193899999999999</c:v>
                </c:pt>
                <c:pt idx="40">
                  <c:v>31.415600000000001</c:v>
                </c:pt>
                <c:pt idx="41">
                  <c:v>29.420200000000001</c:v>
                </c:pt>
                <c:pt idx="42">
                  <c:v>27.701599999999999</c:v>
                </c:pt>
                <c:pt idx="43">
                  <c:v>26.650099999999998</c:v>
                </c:pt>
                <c:pt idx="44">
                  <c:v>26.424700000000001</c:v>
                </c:pt>
                <c:pt idx="45">
                  <c:v>26.859400000000001</c:v>
                </c:pt>
                <c:pt idx="46">
                  <c:v>27.745000000000001</c:v>
                </c:pt>
                <c:pt idx="47">
                  <c:v>28.940100000000001</c:v>
                </c:pt>
                <c:pt idx="48">
                  <c:v>30.565799999999999</c:v>
                </c:pt>
                <c:pt idx="49">
                  <c:v>32.725299999999997</c:v>
                </c:pt>
                <c:pt idx="50">
                  <c:v>35.377899999999997</c:v>
                </c:pt>
                <c:pt idx="51">
                  <c:v>38.171399999999998</c:v>
                </c:pt>
                <c:pt idx="52">
                  <c:v>40.599400000000003</c:v>
                </c:pt>
                <c:pt idx="53">
                  <c:v>42.191299999999998</c:v>
                </c:pt>
                <c:pt idx="54">
                  <c:v>42.644100000000002</c:v>
                </c:pt>
                <c:pt idx="55">
                  <c:v>41.8431</c:v>
                </c:pt>
                <c:pt idx="56">
                  <c:v>39.8005</c:v>
                </c:pt>
                <c:pt idx="57">
                  <c:v>36.677599999999998</c:v>
                </c:pt>
                <c:pt idx="58">
                  <c:v>32.695799999999998</c:v>
                </c:pt>
                <c:pt idx="59">
                  <c:v>27.9833</c:v>
                </c:pt>
                <c:pt idx="60">
                  <c:v>22.4862</c:v>
                </c:pt>
                <c:pt idx="61">
                  <c:v>15.981400000000001</c:v>
                </c:pt>
                <c:pt idx="62">
                  <c:v>8.1964000000000006</c:v>
                </c:pt>
                <c:pt idx="63">
                  <c:v>359.411</c:v>
                </c:pt>
                <c:pt idx="64">
                  <c:v>350.43830000000003</c:v>
                </c:pt>
                <c:pt idx="65">
                  <c:v>342.53</c:v>
                </c:pt>
                <c:pt idx="66">
                  <c:v>336.48219999999998</c:v>
                </c:pt>
                <c:pt idx="67">
                  <c:v>332.33670000000001</c:v>
                </c:pt>
                <c:pt idx="68">
                  <c:v>329.6995</c:v>
                </c:pt>
                <c:pt idx="69">
                  <c:v>327.77260000000001</c:v>
                </c:pt>
                <c:pt idx="70">
                  <c:v>325.82659999999998</c:v>
                </c:pt>
                <c:pt idx="71">
                  <c:v>323.36399999999998</c:v>
                </c:pt>
                <c:pt idx="72">
                  <c:v>320.20929999999998</c:v>
                </c:pt>
                <c:pt idx="73">
                  <c:v>316.55509999999998</c:v>
                </c:pt>
                <c:pt idx="74">
                  <c:v>312.6936</c:v>
                </c:pt>
                <c:pt idx="75">
                  <c:v>308.70949999999999</c:v>
                </c:pt>
                <c:pt idx="76">
                  <c:v>304.60680000000002</c:v>
                </c:pt>
                <c:pt idx="77">
                  <c:v>300.12720000000002</c:v>
                </c:pt>
                <c:pt idx="78">
                  <c:v>295.15129999999999</c:v>
                </c:pt>
                <c:pt idx="79">
                  <c:v>289.72140000000002</c:v>
                </c:pt>
                <c:pt idx="80">
                  <c:v>284.07569999999998</c:v>
                </c:pt>
                <c:pt idx="81">
                  <c:v>278.43799999999999</c:v>
                </c:pt>
                <c:pt idx="82">
                  <c:v>272.9126</c:v>
                </c:pt>
                <c:pt idx="83">
                  <c:v>267.2022</c:v>
                </c:pt>
                <c:pt idx="84">
                  <c:v>261.70460000000003</c:v>
                </c:pt>
                <c:pt idx="85">
                  <c:v>256.17840000000001</c:v>
                </c:pt>
                <c:pt idx="86">
                  <c:v>250.7998</c:v>
                </c:pt>
                <c:pt idx="87">
                  <c:v>245.76179999999999</c:v>
                </c:pt>
                <c:pt idx="88">
                  <c:v>241.11940000000001</c:v>
                </c:pt>
                <c:pt idx="89">
                  <c:v>236.71729999999999</c:v>
                </c:pt>
                <c:pt idx="90">
                  <c:v>232.30410000000001</c:v>
                </c:pt>
                <c:pt idx="91">
                  <c:v>227.715</c:v>
                </c:pt>
                <c:pt idx="92">
                  <c:v>223.02</c:v>
                </c:pt>
                <c:pt idx="93">
                  <c:v>218.7208</c:v>
                </c:pt>
                <c:pt idx="94">
                  <c:v>215.4599</c:v>
                </c:pt>
                <c:pt idx="95">
                  <c:v>213.7139</c:v>
                </c:pt>
                <c:pt idx="96">
                  <c:v>213.4323</c:v>
                </c:pt>
                <c:pt idx="97">
                  <c:v>214.06809999999999</c:v>
                </c:pt>
                <c:pt idx="98">
                  <c:v>214.85079999999999</c:v>
                </c:pt>
                <c:pt idx="99">
                  <c:v>214.33590000000001</c:v>
                </c:pt>
              </c:numCache>
            </c:numRef>
          </c:yVal>
          <c:smooth val="0"/>
          <c:extLst>
            <c:ext xmlns:c16="http://schemas.microsoft.com/office/drawing/2014/chart" uri="{C3380CC4-5D6E-409C-BE32-E72D297353CC}">
              <c16:uniqueId val="{00000000-22FD-43E9-88F1-91A210043903}"/>
            </c:ext>
          </c:extLst>
        </c:ser>
        <c:dLbls>
          <c:showLegendKey val="0"/>
          <c:showVal val="0"/>
          <c:showCatName val="0"/>
          <c:showSerName val="0"/>
          <c:showPercent val="0"/>
          <c:showBubbleSize val="0"/>
        </c:dLbls>
        <c:axId val="614401264"/>
        <c:axId val="614398312"/>
      </c:scatterChart>
      <c:valAx>
        <c:axId val="614401264"/>
        <c:scaling>
          <c:orientation val="minMax"/>
          <c:max val="105"/>
          <c:min val="-5"/>
        </c:scaling>
        <c:delete val="0"/>
        <c:axPos val="b"/>
        <c:majorGridlines>
          <c:spPr>
            <a:ln w="9525" cap="flat" cmpd="sng" algn="ctr">
              <a:solidFill>
                <a:schemeClr val="dk1">
                  <a:lumMod val="65000"/>
                  <a:lumOff val="35000"/>
                  <a:alpha val="75000"/>
                </a:schemeClr>
              </a:solidFill>
              <a:round/>
            </a:ln>
            <a:effectLst/>
          </c:spPr>
        </c:majorGridlines>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614398312"/>
        <c:crosses val="autoZero"/>
        <c:crossBetween val="midCat"/>
      </c:valAx>
      <c:valAx>
        <c:axId val="614398312"/>
        <c:scaling>
          <c:orientation val="minMax"/>
        </c:scaling>
        <c:delete val="0"/>
        <c:axPos val="l"/>
        <c:majorGridlines>
          <c:spPr>
            <a:ln w="9525" cap="flat" cmpd="sng" algn="ctr">
              <a:solidFill>
                <a:schemeClr val="dk1">
                  <a:lumMod val="65000"/>
                  <a:lumOff val="35000"/>
                  <a:alpha val="75000"/>
                </a:schemeClr>
              </a:solidFill>
              <a:round/>
            </a:ln>
            <a:effectLst/>
          </c:spPr>
        </c:majorGridlines>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6144012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Radius Rc Data Set. Full Pump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'FULL 1'!$G$1</c:f>
              <c:strCache>
                <c:ptCount val="1"/>
                <c:pt idx="0">
                  <c:v>RC</c:v>
                </c:pt>
              </c:strCache>
            </c:strRef>
          </c:tx>
          <c:spPr>
            <a:ln w="28575" cap="rnd">
              <a:solidFill>
                <a:schemeClr val="accent1"/>
              </a:solidFill>
              <a:round/>
            </a:ln>
            <a:effectLst/>
          </c:spPr>
          <c:marker>
            <c:symbol val="none"/>
          </c:marker>
          <c:val>
            <c:numRef>
              <c:f>'FULL 1'!$G$2:$G$101</c:f>
              <c:numCache>
                <c:formatCode>General</c:formatCode>
                <c:ptCount val="100"/>
                <c:pt idx="0">
                  <c:v>0.55287600000000003</c:v>
                </c:pt>
                <c:pt idx="1">
                  <c:v>0.55287600000000003</c:v>
                </c:pt>
                <c:pt idx="2">
                  <c:v>0.51703699999999997</c:v>
                </c:pt>
                <c:pt idx="3">
                  <c:v>0.49861899999999998</c:v>
                </c:pt>
                <c:pt idx="4">
                  <c:v>0.49616900000000003</c:v>
                </c:pt>
                <c:pt idx="5">
                  <c:v>0.50121199999999999</c:v>
                </c:pt>
                <c:pt idx="6">
                  <c:v>0.50671500000000003</c:v>
                </c:pt>
                <c:pt idx="7">
                  <c:v>0.51020900000000002</c:v>
                </c:pt>
                <c:pt idx="8">
                  <c:v>0.51483699999999999</c:v>
                </c:pt>
                <c:pt idx="9">
                  <c:v>0.52388599999999996</c:v>
                </c:pt>
                <c:pt idx="10">
                  <c:v>0.54071999999999998</c:v>
                </c:pt>
                <c:pt idx="11">
                  <c:v>0.56731399999999998</c:v>
                </c:pt>
                <c:pt idx="12">
                  <c:v>0.60061699999999996</c:v>
                </c:pt>
                <c:pt idx="13">
                  <c:v>0.63271900000000003</c:v>
                </c:pt>
                <c:pt idx="14">
                  <c:v>0.65547299999999997</c:v>
                </c:pt>
                <c:pt idx="15">
                  <c:v>0.66442599999999996</c:v>
                </c:pt>
                <c:pt idx="16">
                  <c:v>0.66070499999999999</c:v>
                </c:pt>
                <c:pt idx="17">
                  <c:v>0.64905999999999997</c:v>
                </c:pt>
                <c:pt idx="18">
                  <c:v>0.63481200000000004</c:v>
                </c:pt>
                <c:pt idx="19">
                  <c:v>0.62208300000000005</c:v>
                </c:pt>
                <c:pt idx="20">
                  <c:v>0.61154799999999998</c:v>
                </c:pt>
                <c:pt idx="21">
                  <c:v>0.60177599999999998</c:v>
                </c:pt>
                <c:pt idx="22">
                  <c:v>0.59056900000000001</c:v>
                </c:pt>
                <c:pt idx="23">
                  <c:v>0.57564199999999999</c:v>
                </c:pt>
                <c:pt idx="24">
                  <c:v>0.55684800000000001</c:v>
                </c:pt>
                <c:pt idx="25">
                  <c:v>0.53579200000000005</c:v>
                </c:pt>
                <c:pt idx="26">
                  <c:v>0.514683</c:v>
                </c:pt>
                <c:pt idx="27">
                  <c:v>0.49547600000000003</c:v>
                </c:pt>
                <c:pt idx="28">
                  <c:v>0.479626</c:v>
                </c:pt>
                <c:pt idx="29">
                  <c:v>0.46708</c:v>
                </c:pt>
                <c:pt idx="30">
                  <c:v>0.45737</c:v>
                </c:pt>
                <c:pt idx="31">
                  <c:v>0.45036999999999999</c:v>
                </c:pt>
                <c:pt idx="32">
                  <c:v>0.44533499999999998</c:v>
                </c:pt>
                <c:pt idx="33">
                  <c:v>0.44300200000000001</c:v>
                </c:pt>
                <c:pt idx="34">
                  <c:v>0.44308900000000001</c:v>
                </c:pt>
                <c:pt idx="35">
                  <c:v>0.44613599999999998</c:v>
                </c:pt>
                <c:pt idx="36">
                  <c:v>0.45250499999999999</c:v>
                </c:pt>
                <c:pt idx="37">
                  <c:v>0.46288899999999999</c:v>
                </c:pt>
                <c:pt idx="38">
                  <c:v>0.47670099999999999</c:v>
                </c:pt>
                <c:pt idx="39">
                  <c:v>0.49327700000000002</c:v>
                </c:pt>
                <c:pt idx="40">
                  <c:v>0.51096200000000003</c:v>
                </c:pt>
                <c:pt idx="41">
                  <c:v>0.528424</c:v>
                </c:pt>
                <c:pt idx="42">
                  <c:v>0.54413999999999996</c:v>
                </c:pt>
                <c:pt idx="43">
                  <c:v>0.55836600000000003</c:v>
                </c:pt>
                <c:pt idx="44">
                  <c:v>0.57208599999999998</c:v>
                </c:pt>
                <c:pt idx="45">
                  <c:v>0.58699800000000002</c:v>
                </c:pt>
                <c:pt idx="46">
                  <c:v>0.60406499999999996</c:v>
                </c:pt>
                <c:pt idx="47">
                  <c:v>0.62227200000000005</c:v>
                </c:pt>
                <c:pt idx="48">
                  <c:v>0.63963099999999995</c:v>
                </c:pt>
                <c:pt idx="49">
                  <c:v>0.652887</c:v>
                </c:pt>
                <c:pt idx="50">
                  <c:v>0.65899799999999997</c:v>
                </c:pt>
                <c:pt idx="51">
                  <c:v>0.65737699999999999</c:v>
                </c:pt>
                <c:pt idx="52">
                  <c:v>0.64965899999999999</c:v>
                </c:pt>
                <c:pt idx="53">
                  <c:v>0.63876500000000003</c:v>
                </c:pt>
                <c:pt idx="54">
                  <c:v>0.62773400000000001</c:v>
                </c:pt>
                <c:pt idx="55">
                  <c:v>0.61746800000000002</c:v>
                </c:pt>
                <c:pt idx="56">
                  <c:v>0.60628899999999997</c:v>
                </c:pt>
                <c:pt idx="57">
                  <c:v>0.590727</c:v>
                </c:pt>
                <c:pt idx="58">
                  <c:v>0.567805</c:v>
                </c:pt>
                <c:pt idx="59">
                  <c:v>0.53837699999999999</c:v>
                </c:pt>
                <c:pt idx="60">
                  <c:v>0.50939800000000002</c:v>
                </c:pt>
                <c:pt idx="61">
                  <c:v>0.493085</c:v>
                </c:pt>
                <c:pt idx="62">
                  <c:v>0.49882100000000001</c:v>
                </c:pt>
                <c:pt idx="63">
                  <c:v>0.52288400000000002</c:v>
                </c:pt>
                <c:pt idx="64">
                  <c:v>0.550763</c:v>
                </c:pt>
                <c:pt idx="65">
                  <c:v>0.56810799999999995</c:v>
                </c:pt>
                <c:pt idx="66">
                  <c:v>0.56795700000000005</c:v>
                </c:pt>
                <c:pt idx="67">
                  <c:v>0.55183800000000005</c:v>
                </c:pt>
                <c:pt idx="68">
                  <c:v>0.52622800000000003</c:v>
                </c:pt>
                <c:pt idx="69">
                  <c:v>0.49912099999999998</c:v>
                </c:pt>
                <c:pt idx="70">
                  <c:v>0.47685699999999998</c:v>
                </c:pt>
                <c:pt idx="71">
                  <c:v>0.46358199999999999</c:v>
                </c:pt>
                <c:pt idx="72">
                  <c:v>0.45976600000000001</c:v>
                </c:pt>
                <c:pt idx="73">
                  <c:v>0.462841</c:v>
                </c:pt>
                <c:pt idx="74">
                  <c:v>0.46762500000000001</c:v>
                </c:pt>
                <c:pt idx="75">
                  <c:v>0.46925899999999998</c:v>
                </c:pt>
                <c:pt idx="76">
                  <c:v>0.46697899999999998</c:v>
                </c:pt>
                <c:pt idx="77">
                  <c:v>0.462503</c:v>
                </c:pt>
                <c:pt idx="78">
                  <c:v>0.46006900000000001</c:v>
                </c:pt>
                <c:pt idx="79">
                  <c:v>0.463447</c:v>
                </c:pt>
                <c:pt idx="80">
                  <c:v>0.47371999999999997</c:v>
                </c:pt>
                <c:pt idx="81">
                  <c:v>0.49013600000000002</c:v>
                </c:pt>
                <c:pt idx="82">
                  <c:v>0.50912800000000002</c:v>
                </c:pt>
                <c:pt idx="83">
                  <c:v>0.52747999999999995</c:v>
                </c:pt>
                <c:pt idx="84">
                  <c:v>0.542265</c:v>
                </c:pt>
                <c:pt idx="85">
                  <c:v>0.55287399999999998</c:v>
                </c:pt>
                <c:pt idx="86">
                  <c:v>0.55973600000000001</c:v>
                </c:pt>
                <c:pt idx="87">
                  <c:v>0.56516900000000003</c:v>
                </c:pt>
                <c:pt idx="88">
                  <c:v>0.57068200000000002</c:v>
                </c:pt>
                <c:pt idx="89">
                  <c:v>0.57745899999999994</c:v>
                </c:pt>
                <c:pt idx="90">
                  <c:v>0.58592699999999998</c:v>
                </c:pt>
                <c:pt idx="91">
                  <c:v>0.59555800000000003</c:v>
                </c:pt>
                <c:pt idx="92">
                  <c:v>0.60646</c:v>
                </c:pt>
                <c:pt idx="93">
                  <c:v>0.61927399999999999</c:v>
                </c:pt>
                <c:pt idx="94">
                  <c:v>0.63416499999999998</c:v>
                </c:pt>
                <c:pt idx="95">
                  <c:v>0.64983500000000005</c:v>
                </c:pt>
                <c:pt idx="96">
                  <c:v>0.66310000000000002</c:v>
                </c:pt>
                <c:pt idx="97">
                  <c:v>0.66871999999999998</c:v>
                </c:pt>
                <c:pt idx="98">
                  <c:v>0.66073800000000005</c:v>
                </c:pt>
                <c:pt idx="99">
                  <c:v>0.63600800000000002</c:v>
                </c:pt>
              </c:numCache>
            </c:numRef>
          </c:val>
          <c:smooth val="0"/>
          <c:extLst>
            <c:ext xmlns:c16="http://schemas.microsoft.com/office/drawing/2014/chart" uri="{C3380CC4-5D6E-409C-BE32-E72D297353CC}">
              <c16:uniqueId val="{00000000-D2BA-4CDE-BF9D-87ACB71FA781}"/>
            </c:ext>
          </c:extLst>
        </c:ser>
        <c:dLbls>
          <c:showLegendKey val="0"/>
          <c:showVal val="0"/>
          <c:showCatName val="0"/>
          <c:showSerName val="0"/>
          <c:showPercent val="0"/>
          <c:showBubbleSize val="0"/>
        </c:dLbls>
        <c:smooth val="0"/>
        <c:axId val="588289752"/>
        <c:axId val="588286472"/>
      </c:lineChart>
      <c:catAx>
        <c:axId val="58828975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8286472"/>
        <c:crosses val="autoZero"/>
        <c:auto val="1"/>
        <c:lblAlgn val="ctr"/>
        <c:lblOffset val="100"/>
        <c:noMultiLvlLbl val="0"/>
      </c:catAx>
      <c:valAx>
        <c:axId val="588286472"/>
        <c:scaling>
          <c:orientation val="minMax"/>
          <c:max val="0.73000000000000009"/>
          <c:min val="0.3800000000000000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8289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solidFill>
        <a:schemeClr val="tx1"/>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spc="70" baseline="0">
                <a:solidFill>
                  <a:schemeClr val="dk1">
                    <a:lumMod val="50000"/>
                    <a:lumOff val="50000"/>
                  </a:schemeClr>
                </a:solidFill>
                <a:latin typeface="+mn-lt"/>
                <a:ea typeface="+mn-ea"/>
                <a:cs typeface="+mn-cs"/>
              </a:defRPr>
            </a:pPr>
            <a:r>
              <a:rPr lang="en-US" sz="1000" dirty="0"/>
              <a:t>Theta</a:t>
            </a:r>
          </a:p>
        </c:rich>
      </c:tx>
      <c:overlay val="0"/>
      <c:spPr>
        <a:noFill/>
        <a:ln>
          <a:noFill/>
        </a:ln>
        <a:effectLst/>
      </c:spPr>
      <c:txPr>
        <a:bodyPr rot="0" spcFirstLastPara="1" vertOverflow="ellipsis" vert="horz" wrap="square" anchor="ctr" anchorCtr="1"/>
        <a:lstStyle/>
        <a:p>
          <a:pPr>
            <a:defRPr sz="2128" b="0" i="0" u="none" strike="noStrike" kern="1200" spc="70" baseline="0">
              <a:solidFill>
                <a:schemeClr val="dk1">
                  <a:lumMod val="50000"/>
                  <a:lumOff val="50000"/>
                </a:schemeClr>
              </a:solidFill>
              <a:latin typeface="+mn-lt"/>
              <a:ea typeface="+mn-ea"/>
              <a:cs typeface="+mn-cs"/>
            </a:defRPr>
          </a:pPr>
          <a:endParaRPr lang="en-US"/>
        </a:p>
      </c:txPr>
    </c:title>
    <c:autoTitleDeleted val="0"/>
    <c:plotArea>
      <c:layout/>
      <c:scatterChart>
        <c:scatterStyle val="lineMarker"/>
        <c:varyColors val="0"/>
        <c:ser>
          <c:idx val="0"/>
          <c:order val="0"/>
          <c:tx>
            <c:strRef>
              <c:f>Tiffany!$AI$1</c:f>
              <c:strCache>
                <c:ptCount val="1"/>
                <c:pt idx="0">
                  <c:v>Theta</c:v>
                </c:pt>
              </c:strCache>
            </c:strRef>
          </c:tx>
          <c:spPr>
            <a:ln w="25400">
              <a:noFill/>
            </a:ln>
            <a:effectLst/>
          </c:spPr>
          <c:marker>
            <c:symbol val="circle"/>
            <c:size val="4"/>
            <c:spPr>
              <a:solidFill>
                <a:schemeClr val="accent1"/>
              </a:solidFill>
              <a:ln w="9525" cap="flat" cmpd="sng" algn="ctr">
                <a:solidFill>
                  <a:schemeClr val="accent1"/>
                </a:solidFill>
                <a:round/>
              </a:ln>
              <a:effectLst/>
            </c:spPr>
          </c:marker>
          <c:yVal>
            <c:numRef>
              <c:f>Tiffany!$AI$2:$AI$101</c:f>
              <c:numCache>
                <c:formatCode>General</c:formatCode>
                <c:ptCount val="100"/>
                <c:pt idx="0">
                  <c:v>214.33590000000001</c:v>
                </c:pt>
                <c:pt idx="1">
                  <c:v>212.2389</c:v>
                </c:pt>
                <c:pt idx="2">
                  <c:v>208.7345</c:v>
                </c:pt>
                <c:pt idx="3">
                  <c:v>203.87799999999999</c:v>
                </c:pt>
                <c:pt idx="4">
                  <c:v>197.8817</c:v>
                </c:pt>
                <c:pt idx="5">
                  <c:v>191.00899999999999</c:v>
                </c:pt>
                <c:pt idx="6">
                  <c:v>183.47370000000001</c:v>
                </c:pt>
                <c:pt idx="7">
                  <c:v>175.41679999999999</c:v>
                </c:pt>
                <c:pt idx="8">
                  <c:v>167.1336</c:v>
                </c:pt>
                <c:pt idx="9">
                  <c:v>159.12430000000001</c:v>
                </c:pt>
                <c:pt idx="10">
                  <c:v>152.01390000000001</c:v>
                </c:pt>
                <c:pt idx="11">
                  <c:v>146.3432</c:v>
                </c:pt>
                <c:pt idx="12">
                  <c:v>142.24770000000001</c:v>
                </c:pt>
                <c:pt idx="13">
                  <c:v>139.56469999999999</c:v>
                </c:pt>
                <c:pt idx="14">
                  <c:v>137.9273</c:v>
                </c:pt>
                <c:pt idx="15">
                  <c:v>136.7628</c:v>
                </c:pt>
                <c:pt idx="16">
                  <c:v>135.4853</c:v>
                </c:pt>
                <c:pt idx="17">
                  <c:v>133.57730000000001</c:v>
                </c:pt>
                <c:pt idx="18">
                  <c:v>130.7629</c:v>
                </c:pt>
                <c:pt idx="19">
                  <c:v>127.1495</c:v>
                </c:pt>
                <c:pt idx="20">
                  <c:v>123.0339</c:v>
                </c:pt>
                <c:pt idx="21">
                  <c:v>118.7398</c:v>
                </c:pt>
                <c:pt idx="22">
                  <c:v>114.3886</c:v>
                </c:pt>
                <c:pt idx="23">
                  <c:v>109.8265</c:v>
                </c:pt>
                <c:pt idx="24">
                  <c:v>104.71769999999999</c:v>
                </c:pt>
                <c:pt idx="25">
                  <c:v>98.692999999999998</c:v>
                </c:pt>
                <c:pt idx="26">
                  <c:v>91.642899999999997</c:v>
                </c:pt>
                <c:pt idx="27">
                  <c:v>83.510900000000007</c:v>
                </c:pt>
                <c:pt idx="28">
                  <c:v>75.254999999999995</c:v>
                </c:pt>
                <c:pt idx="29">
                  <c:v>67.091700000000003</c:v>
                </c:pt>
                <c:pt idx="30">
                  <c:v>59.238199999999999</c:v>
                </c:pt>
                <c:pt idx="31">
                  <c:v>51.961599999999997</c:v>
                </c:pt>
                <c:pt idx="32">
                  <c:v>45.604100000000003</c:v>
                </c:pt>
                <c:pt idx="33">
                  <c:v>40.735700000000001</c:v>
                </c:pt>
                <c:pt idx="34">
                  <c:v>37.587499999999999</c:v>
                </c:pt>
                <c:pt idx="35">
                  <c:v>36.008800000000001</c:v>
                </c:pt>
                <c:pt idx="36">
                  <c:v>35.412500000000001</c:v>
                </c:pt>
                <c:pt idx="37">
                  <c:v>35.062800000000003</c:v>
                </c:pt>
                <c:pt idx="38">
                  <c:v>34.414999999999999</c:v>
                </c:pt>
                <c:pt idx="39">
                  <c:v>33.193899999999999</c:v>
                </c:pt>
                <c:pt idx="40">
                  <c:v>31.415600000000001</c:v>
                </c:pt>
                <c:pt idx="41">
                  <c:v>29.420200000000001</c:v>
                </c:pt>
                <c:pt idx="42">
                  <c:v>27.701599999999999</c:v>
                </c:pt>
                <c:pt idx="43">
                  <c:v>26.650099999999998</c:v>
                </c:pt>
                <c:pt idx="44">
                  <c:v>26.424700000000001</c:v>
                </c:pt>
                <c:pt idx="45">
                  <c:v>26.859400000000001</c:v>
                </c:pt>
                <c:pt idx="46">
                  <c:v>27.745000000000001</c:v>
                </c:pt>
                <c:pt idx="47">
                  <c:v>28.940100000000001</c:v>
                </c:pt>
                <c:pt idx="48">
                  <c:v>30.565799999999999</c:v>
                </c:pt>
                <c:pt idx="49">
                  <c:v>32.725299999999997</c:v>
                </c:pt>
                <c:pt idx="50">
                  <c:v>35.377899999999997</c:v>
                </c:pt>
                <c:pt idx="51">
                  <c:v>38.171399999999998</c:v>
                </c:pt>
                <c:pt idx="52">
                  <c:v>40.599400000000003</c:v>
                </c:pt>
                <c:pt idx="53">
                  <c:v>42.191299999999998</c:v>
                </c:pt>
                <c:pt idx="54">
                  <c:v>42.644100000000002</c:v>
                </c:pt>
                <c:pt idx="55">
                  <c:v>41.8431</c:v>
                </c:pt>
                <c:pt idx="56">
                  <c:v>39.8005</c:v>
                </c:pt>
                <c:pt idx="57">
                  <c:v>36.677599999999998</c:v>
                </c:pt>
                <c:pt idx="58">
                  <c:v>32.695799999999998</c:v>
                </c:pt>
                <c:pt idx="59">
                  <c:v>27.9833</c:v>
                </c:pt>
                <c:pt idx="60">
                  <c:v>22.4862</c:v>
                </c:pt>
                <c:pt idx="61">
                  <c:v>15.981400000000001</c:v>
                </c:pt>
                <c:pt idx="62">
                  <c:v>8.1964000000000006</c:v>
                </c:pt>
                <c:pt idx="63">
                  <c:v>359.411</c:v>
                </c:pt>
                <c:pt idx="64">
                  <c:v>350.43830000000003</c:v>
                </c:pt>
                <c:pt idx="65">
                  <c:v>342.53</c:v>
                </c:pt>
                <c:pt idx="66">
                  <c:v>336.48219999999998</c:v>
                </c:pt>
                <c:pt idx="67">
                  <c:v>332.33670000000001</c:v>
                </c:pt>
                <c:pt idx="68">
                  <c:v>329.6995</c:v>
                </c:pt>
                <c:pt idx="69">
                  <c:v>327.77260000000001</c:v>
                </c:pt>
                <c:pt idx="70">
                  <c:v>325.82659999999998</c:v>
                </c:pt>
                <c:pt idx="71">
                  <c:v>323.36399999999998</c:v>
                </c:pt>
                <c:pt idx="72">
                  <c:v>320.20929999999998</c:v>
                </c:pt>
                <c:pt idx="73">
                  <c:v>316.55509999999998</c:v>
                </c:pt>
                <c:pt idx="74">
                  <c:v>312.6936</c:v>
                </c:pt>
                <c:pt idx="75">
                  <c:v>308.70949999999999</c:v>
                </c:pt>
                <c:pt idx="76">
                  <c:v>304.60680000000002</c:v>
                </c:pt>
                <c:pt idx="77">
                  <c:v>300.12720000000002</c:v>
                </c:pt>
                <c:pt idx="78">
                  <c:v>295.15129999999999</c:v>
                </c:pt>
                <c:pt idx="79">
                  <c:v>289.72140000000002</c:v>
                </c:pt>
                <c:pt idx="80">
                  <c:v>284.07569999999998</c:v>
                </c:pt>
                <c:pt idx="81">
                  <c:v>278.43799999999999</c:v>
                </c:pt>
                <c:pt idx="82">
                  <c:v>272.9126</c:v>
                </c:pt>
                <c:pt idx="83">
                  <c:v>267.2022</c:v>
                </c:pt>
                <c:pt idx="84">
                  <c:v>261.70460000000003</c:v>
                </c:pt>
                <c:pt idx="85">
                  <c:v>256.17840000000001</c:v>
                </c:pt>
                <c:pt idx="86">
                  <c:v>250.7998</c:v>
                </c:pt>
                <c:pt idx="87">
                  <c:v>245.76179999999999</c:v>
                </c:pt>
                <c:pt idx="88">
                  <c:v>241.11940000000001</c:v>
                </c:pt>
                <c:pt idx="89">
                  <c:v>236.71729999999999</c:v>
                </c:pt>
                <c:pt idx="90">
                  <c:v>232.30410000000001</c:v>
                </c:pt>
                <c:pt idx="91">
                  <c:v>227.715</c:v>
                </c:pt>
                <c:pt idx="92">
                  <c:v>223.02</c:v>
                </c:pt>
                <c:pt idx="93">
                  <c:v>218.7208</c:v>
                </c:pt>
                <c:pt idx="94">
                  <c:v>215.4599</c:v>
                </c:pt>
                <c:pt idx="95">
                  <c:v>213.7139</c:v>
                </c:pt>
                <c:pt idx="96">
                  <c:v>213.4323</c:v>
                </c:pt>
                <c:pt idx="97">
                  <c:v>214.06809999999999</c:v>
                </c:pt>
                <c:pt idx="98">
                  <c:v>214.85079999999999</c:v>
                </c:pt>
                <c:pt idx="99">
                  <c:v>214.33590000000001</c:v>
                </c:pt>
              </c:numCache>
            </c:numRef>
          </c:yVal>
          <c:smooth val="0"/>
          <c:extLst>
            <c:ext xmlns:c16="http://schemas.microsoft.com/office/drawing/2014/chart" uri="{C3380CC4-5D6E-409C-BE32-E72D297353CC}">
              <c16:uniqueId val="{00000000-FA2D-4FAD-96C9-947AD3F89BDE}"/>
            </c:ext>
          </c:extLst>
        </c:ser>
        <c:dLbls>
          <c:showLegendKey val="0"/>
          <c:showVal val="0"/>
          <c:showCatName val="0"/>
          <c:showSerName val="0"/>
          <c:showPercent val="0"/>
          <c:showBubbleSize val="0"/>
        </c:dLbls>
        <c:axId val="666045312"/>
        <c:axId val="666044000"/>
      </c:scatterChart>
      <c:valAx>
        <c:axId val="666045312"/>
        <c:scaling>
          <c:orientation val="minMax"/>
          <c:max val="105"/>
          <c:min val="0"/>
        </c:scaling>
        <c:delete val="0"/>
        <c:axPos val="b"/>
        <c:majorGridlines>
          <c:spPr>
            <a:ln w="9525" cap="flat" cmpd="sng" algn="ctr">
              <a:solidFill>
                <a:schemeClr val="dk1">
                  <a:lumMod val="15000"/>
                  <a:lumOff val="85000"/>
                </a:schemeClr>
              </a:solidFill>
              <a:round/>
            </a:ln>
            <a:effectLst/>
          </c:spPr>
        </c:majorGridlines>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n-US"/>
          </a:p>
        </c:txPr>
        <c:crossAx val="666044000"/>
        <c:crosses val="autoZero"/>
        <c:crossBetween val="midCat"/>
      </c:valAx>
      <c:valAx>
        <c:axId val="66604400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n-US"/>
          </a:p>
        </c:txPr>
        <c:crossAx val="66604531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spc="70" baseline="0">
                <a:solidFill>
                  <a:schemeClr val="dk1">
                    <a:lumMod val="50000"/>
                    <a:lumOff val="50000"/>
                  </a:schemeClr>
                </a:solidFill>
                <a:latin typeface="+mn-lt"/>
                <a:ea typeface="+mn-ea"/>
                <a:cs typeface="+mn-cs"/>
              </a:defRPr>
            </a:pPr>
            <a:r>
              <a:rPr lang="en-US" sz="1000" dirty="0"/>
              <a:t>UNANCHORED PUMPED OFF</a:t>
            </a:r>
          </a:p>
        </c:rich>
      </c:tx>
      <c:overlay val="0"/>
      <c:spPr>
        <a:noFill/>
        <a:ln>
          <a:noFill/>
        </a:ln>
        <a:effectLst/>
      </c:spPr>
      <c:txPr>
        <a:bodyPr rot="0" spcFirstLastPara="1" vertOverflow="ellipsis" vert="horz" wrap="square" anchor="ctr" anchorCtr="1"/>
        <a:lstStyle/>
        <a:p>
          <a:pPr>
            <a:defRPr sz="2128" b="0" i="0" u="none" strike="noStrike" kern="1200" spc="70" baseline="0">
              <a:solidFill>
                <a:schemeClr val="dk1">
                  <a:lumMod val="50000"/>
                  <a:lumOff val="50000"/>
                </a:schemeClr>
              </a:solidFill>
              <a:latin typeface="+mn-lt"/>
              <a:ea typeface="+mn-ea"/>
              <a:cs typeface="+mn-cs"/>
            </a:defRPr>
          </a:pPr>
          <a:endParaRPr lang="en-US"/>
        </a:p>
      </c:txPr>
    </c:title>
    <c:autoTitleDeleted val="0"/>
    <c:plotArea>
      <c:layout/>
      <c:scatterChart>
        <c:scatterStyle val="lineMarker"/>
        <c:varyColors val="0"/>
        <c:ser>
          <c:idx val="0"/>
          <c:order val="0"/>
          <c:tx>
            <c:strRef>
              <c:f>'EX5'!$B$1</c:f>
              <c:strCache>
                <c:ptCount val="1"/>
                <c:pt idx="0">
                  <c:v>NY</c:v>
                </c:pt>
              </c:strCache>
            </c:strRef>
          </c:tx>
          <c:spPr>
            <a:ln w="28575">
              <a:solidFill>
                <a:schemeClr val="tx1">
                  <a:alpha val="63000"/>
                </a:schemeClr>
              </a:solidFill>
            </a:ln>
            <a:effectLst/>
          </c:spPr>
          <c:marker>
            <c:symbol val="none"/>
          </c:marker>
          <c:xVal>
            <c:numRef>
              <c:f>'EX5'!$A$2:$A$78</c:f>
              <c:numCache>
                <c:formatCode>General</c:formatCode>
                <c:ptCount val="77"/>
                <c:pt idx="0">
                  <c:v>1.1029000000000001E-2</c:v>
                </c:pt>
                <c:pt idx="1">
                  <c:v>0</c:v>
                </c:pt>
                <c:pt idx="2">
                  <c:v>7.443E-3</c:v>
                </c:pt>
                <c:pt idx="3">
                  <c:v>1.2446E-2</c:v>
                </c:pt>
                <c:pt idx="4">
                  <c:v>1.9958E-2</c:v>
                </c:pt>
                <c:pt idx="5">
                  <c:v>2.9579000000000001E-2</c:v>
                </c:pt>
                <c:pt idx="6">
                  <c:v>3.8968000000000003E-2</c:v>
                </c:pt>
                <c:pt idx="7">
                  <c:v>4.8847000000000002E-2</c:v>
                </c:pt>
                <c:pt idx="8">
                  <c:v>5.6967999999999998E-2</c:v>
                </c:pt>
                <c:pt idx="9">
                  <c:v>6.3874E-2</c:v>
                </c:pt>
                <c:pt idx="10">
                  <c:v>7.0051000000000002E-2</c:v>
                </c:pt>
                <c:pt idx="11">
                  <c:v>7.5930999999999998E-2</c:v>
                </c:pt>
                <c:pt idx="12">
                  <c:v>8.3317000000000002E-2</c:v>
                </c:pt>
                <c:pt idx="13">
                  <c:v>9.3122999999999997E-2</c:v>
                </c:pt>
                <c:pt idx="14">
                  <c:v>0.104878</c:v>
                </c:pt>
                <c:pt idx="15">
                  <c:v>0.114952</c:v>
                </c:pt>
                <c:pt idx="16">
                  <c:v>0.123013</c:v>
                </c:pt>
                <c:pt idx="17">
                  <c:v>0.12997900000000001</c:v>
                </c:pt>
                <c:pt idx="18">
                  <c:v>0.13908400000000001</c:v>
                </c:pt>
                <c:pt idx="19">
                  <c:v>0.14999199999999999</c:v>
                </c:pt>
                <c:pt idx="20">
                  <c:v>0.18002199999999999</c:v>
                </c:pt>
                <c:pt idx="21">
                  <c:v>0.21954299999999999</c:v>
                </c:pt>
                <c:pt idx="22">
                  <c:v>0.26662599999999997</c:v>
                </c:pt>
                <c:pt idx="23">
                  <c:v>0.31381100000000001</c:v>
                </c:pt>
                <c:pt idx="24">
                  <c:v>0.36086099999999999</c:v>
                </c:pt>
                <c:pt idx="25">
                  <c:v>0.40793699999999999</c:v>
                </c:pt>
                <c:pt idx="26">
                  <c:v>0.45494099999999998</c:v>
                </c:pt>
                <c:pt idx="27">
                  <c:v>0.50220900000000002</c:v>
                </c:pt>
                <c:pt idx="28">
                  <c:v>0.54947400000000002</c:v>
                </c:pt>
                <c:pt idx="29">
                  <c:v>0.59536999999999995</c:v>
                </c:pt>
                <c:pt idx="30">
                  <c:v>0.64133300000000004</c:v>
                </c:pt>
                <c:pt idx="31">
                  <c:v>0.68798000000000004</c:v>
                </c:pt>
                <c:pt idx="32">
                  <c:v>0.73339200000000004</c:v>
                </c:pt>
                <c:pt idx="33">
                  <c:v>0.77964699999999998</c:v>
                </c:pt>
                <c:pt idx="34">
                  <c:v>0.82687600000000006</c:v>
                </c:pt>
                <c:pt idx="35">
                  <c:v>0.87415799999999999</c:v>
                </c:pt>
                <c:pt idx="36">
                  <c:v>0.92027499999999995</c:v>
                </c:pt>
                <c:pt idx="37">
                  <c:v>0.96530499999999997</c:v>
                </c:pt>
                <c:pt idx="38">
                  <c:v>0.99832500000000002</c:v>
                </c:pt>
                <c:pt idx="39">
                  <c:v>0.99579700000000004</c:v>
                </c:pt>
                <c:pt idx="40">
                  <c:v>0.98863400000000001</c:v>
                </c:pt>
                <c:pt idx="41">
                  <c:v>0.98145899999999997</c:v>
                </c:pt>
                <c:pt idx="42">
                  <c:v>0.97420099999999998</c:v>
                </c:pt>
                <c:pt idx="43">
                  <c:v>0.93536600000000003</c:v>
                </c:pt>
                <c:pt idx="44">
                  <c:v>0.88854200000000005</c:v>
                </c:pt>
                <c:pt idx="45">
                  <c:v>0.84130300000000002</c:v>
                </c:pt>
                <c:pt idx="46">
                  <c:v>0.79558899999999999</c:v>
                </c:pt>
                <c:pt idx="47">
                  <c:v>0.76586900000000002</c:v>
                </c:pt>
                <c:pt idx="48">
                  <c:v>0.75071200000000005</c:v>
                </c:pt>
                <c:pt idx="49">
                  <c:v>0.736792</c:v>
                </c:pt>
                <c:pt idx="50">
                  <c:v>0.726966</c:v>
                </c:pt>
                <c:pt idx="51">
                  <c:v>0.72049099999999999</c:v>
                </c:pt>
                <c:pt idx="52">
                  <c:v>0.71377599999999997</c:v>
                </c:pt>
                <c:pt idx="53">
                  <c:v>0.70972299999999999</c:v>
                </c:pt>
                <c:pt idx="54">
                  <c:v>0.70494900000000005</c:v>
                </c:pt>
                <c:pt idx="55">
                  <c:v>0.69977900000000004</c:v>
                </c:pt>
                <c:pt idx="56">
                  <c:v>0.69467199999999996</c:v>
                </c:pt>
                <c:pt idx="57">
                  <c:v>0.691388</c:v>
                </c:pt>
                <c:pt idx="58">
                  <c:v>0.68571899999999997</c:v>
                </c:pt>
                <c:pt idx="59">
                  <c:v>0.67521600000000004</c:v>
                </c:pt>
                <c:pt idx="60">
                  <c:v>0.65704200000000001</c:v>
                </c:pt>
                <c:pt idx="61">
                  <c:v>0.634629</c:v>
                </c:pt>
                <c:pt idx="62">
                  <c:v>0.59606000000000003</c:v>
                </c:pt>
                <c:pt idx="63">
                  <c:v>0.55826200000000004</c:v>
                </c:pt>
                <c:pt idx="64">
                  <c:v>0.51443399999999995</c:v>
                </c:pt>
                <c:pt idx="65">
                  <c:v>0.46774100000000002</c:v>
                </c:pt>
                <c:pt idx="66">
                  <c:v>0.42071900000000001</c:v>
                </c:pt>
                <c:pt idx="67">
                  <c:v>0.373726</c:v>
                </c:pt>
                <c:pt idx="68">
                  <c:v>0.32678099999999999</c:v>
                </c:pt>
                <c:pt idx="69">
                  <c:v>0.28030300000000002</c:v>
                </c:pt>
                <c:pt idx="70">
                  <c:v>0.23313</c:v>
                </c:pt>
                <c:pt idx="71">
                  <c:v>0.186027</c:v>
                </c:pt>
                <c:pt idx="72">
                  <c:v>0.13975799999999999</c:v>
                </c:pt>
                <c:pt idx="73">
                  <c:v>9.3035000000000007E-2</c:v>
                </c:pt>
                <c:pt idx="74">
                  <c:v>4.5883E-2</c:v>
                </c:pt>
                <c:pt idx="75">
                  <c:v>1.1029000000000001E-2</c:v>
                </c:pt>
                <c:pt idx="76">
                  <c:v>0</c:v>
                </c:pt>
              </c:numCache>
            </c:numRef>
          </c:xVal>
          <c:yVal>
            <c:numRef>
              <c:f>'EX5'!$B$2:$B$78</c:f>
              <c:numCache>
                <c:formatCode>General</c:formatCode>
                <c:ptCount val="77"/>
                <c:pt idx="0">
                  <c:v>3.6070999999999999E-2</c:v>
                </c:pt>
                <c:pt idx="1">
                  <c:v>8.0748E-2</c:v>
                </c:pt>
                <c:pt idx="2">
                  <c:v>0.127415</c:v>
                </c:pt>
                <c:pt idx="3">
                  <c:v>0.17442099999999999</c:v>
                </c:pt>
                <c:pt idx="4">
                  <c:v>0.221051</c:v>
                </c:pt>
                <c:pt idx="5">
                  <c:v>0.26734400000000003</c:v>
                </c:pt>
                <c:pt idx="6">
                  <c:v>0.31367</c:v>
                </c:pt>
                <c:pt idx="7">
                  <c:v>0.35988700000000001</c:v>
                </c:pt>
                <c:pt idx="8">
                  <c:v>0.40646700000000002</c:v>
                </c:pt>
                <c:pt idx="9">
                  <c:v>0.45321499999999998</c:v>
                </c:pt>
                <c:pt idx="10">
                  <c:v>0.5</c:v>
                </c:pt>
                <c:pt idx="11">
                  <c:v>0.54691400000000001</c:v>
                </c:pt>
                <c:pt idx="12">
                  <c:v>0.59359499999999998</c:v>
                </c:pt>
                <c:pt idx="13">
                  <c:v>0.639849</c:v>
                </c:pt>
                <c:pt idx="14">
                  <c:v>0.68563600000000002</c:v>
                </c:pt>
                <c:pt idx="15">
                  <c:v>0.73182599999999998</c:v>
                </c:pt>
                <c:pt idx="16">
                  <c:v>0.77840100000000001</c:v>
                </c:pt>
                <c:pt idx="17">
                  <c:v>0.82516599999999996</c:v>
                </c:pt>
                <c:pt idx="18">
                  <c:v>0.87154799999999999</c:v>
                </c:pt>
                <c:pt idx="19">
                  <c:v>0.91746099999999997</c:v>
                </c:pt>
                <c:pt idx="20">
                  <c:v>0.95306500000000005</c:v>
                </c:pt>
                <c:pt idx="21">
                  <c:v>0.97486700000000004</c:v>
                </c:pt>
                <c:pt idx="22">
                  <c:v>0.97632699999999994</c:v>
                </c:pt>
                <c:pt idx="23">
                  <c:v>0.97414900000000004</c:v>
                </c:pt>
                <c:pt idx="24">
                  <c:v>0.97159600000000002</c:v>
                </c:pt>
                <c:pt idx="25">
                  <c:v>0.97577700000000001</c:v>
                </c:pt>
                <c:pt idx="26">
                  <c:v>0.98004100000000005</c:v>
                </c:pt>
                <c:pt idx="27">
                  <c:v>0.97935300000000003</c:v>
                </c:pt>
                <c:pt idx="28">
                  <c:v>0.97866500000000001</c:v>
                </c:pt>
                <c:pt idx="29">
                  <c:v>0.98945899999999998</c:v>
                </c:pt>
                <c:pt idx="30">
                  <c:v>1</c:v>
                </c:pt>
                <c:pt idx="31">
                  <c:v>0.99363699999999999</c:v>
                </c:pt>
                <c:pt idx="32">
                  <c:v>0.98075500000000004</c:v>
                </c:pt>
                <c:pt idx="33">
                  <c:v>0.97203499999999998</c:v>
                </c:pt>
                <c:pt idx="34">
                  <c:v>0.97040599999999999</c:v>
                </c:pt>
                <c:pt idx="35">
                  <c:v>0.97040599999999999</c:v>
                </c:pt>
                <c:pt idx="36">
                  <c:v>0.97734500000000002</c:v>
                </c:pt>
                <c:pt idx="37">
                  <c:v>0.989676</c:v>
                </c:pt>
                <c:pt idx="38">
                  <c:v>0.96106999999999998</c:v>
                </c:pt>
                <c:pt idx="39">
                  <c:v>0.91426200000000002</c:v>
                </c:pt>
                <c:pt idx="40">
                  <c:v>0.86754799999999999</c:v>
                </c:pt>
                <c:pt idx="41">
                  <c:v>0.82084699999999999</c:v>
                </c:pt>
                <c:pt idx="42">
                  <c:v>0.77421899999999999</c:v>
                </c:pt>
                <c:pt idx="43">
                  <c:v>0.75813200000000003</c:v>
                </c:pt>
                <c:pt idx="44">
                  <c:v>0.76452699999999996</c:v>
                </c:pt>
                <c:pt idx="45">
                  <c:v>0.76600100000000004</c:v>
                </c:pt>
                <c:pt idx="46">
                  <c:v>0.75636700000000001</c:v>
                </c:pt>
                <c:pt idx="47">
                  <c:v>0.720607</c:v>
                </c:pt>
                <c:pt idx="48">
                  <c:v>0.67589500000000002</c:v>
                </c:pt>
                <c:pt idx="49">
                  <c:v>0.63072499999999998</c:v>
                </c:pt>
                <c:pt idx="50">
                  <c:v>0.58450100000000005</c:v>
                </c:pt>
                <c:pt idx="51">
                  <c:v>0.53768000000000005</c:v>
                </c:pt>
                <c:pt idx="52">
                  <c:v>0.49087700000000001</c:v>
                </c:pt>
                <c:pt idx="53">
                  <c:v>0.44379800000000003</c:v>
                </c:pt>
                <c:pt idx="54">
                  <c:v>0.39676400000000001</c:v>
                </c:pt>
                <c:pt idx="55">
                  <c:v>0.34976699999999999</c:v>
                </c:pt>
                <c:pt idx="56">
                  <c:v>0.30276399999999998</c:v>
                </c:pt>
                <c:pt idx="57">
                  <c:v>0.25559599999999999</c:v>
                </c:pt>
                <c:pt idx="58">
                  <c:v>0.20866799999999999</c:v>
                </c:pt>
                <c:pt idx="59">
                  <c:v>0.16263</c:v>
                </c:pt>
                <c:pt idx="60">
                  <c:v>0.119009</c:v>
                </c:pt>
                <c:pt idx="61">
                  <c:v>7.7499999999999999E-2</c:v>
                </c:pt>
                <c:pt idx="62">
                  <c:v>5.1011000000000001E-2</c:v>
                </c:pt>
                <c:pt idx="63">
                  <c:v>2.2887000000000001E-2</c:v>
                </c:pt>
                <c:pt idx="64">
                  <c:v>5.6889999999999996E-3</c:v>
                </c:pt>
                <c:pt idx="65">
                  <c:v>0</c:v>
                </c:pt>
                <c:pt idx="66">
                  <c:v>4.3249999999999999E-3</c:v>
                </c:pt>
                <c:pt idx="67">
                  <c:v>9.4710000000000003E-3</c:v>
                </c:pt>
                <c:pt idx="68">
                  <c:v>1.4983E-2</c:v>
                </c:pt>
                <c:pt idx="69">
                  <c:v>2.3365E-2</c:v>
                </c:pt>
                <c:pt idx="70">
                  <c:v>2.5465000000000002E-2</c:v>
                </c:pt>
                <c:pt idx="71">
                  <c:v>2.3052E-2</c:v>
                </c:pt>
                <c:pt idx="72">
                  <c:v>1.3863E-2</c:v>
                </c:pt>
                <c:pt idx="73">
                  <c:v>7.5709999999999996E-3</c:v>
                </c:pt>
                <c:pt idx="74">
                  <c:v>6.796E-3</c:v>
                </c:pt>
                <c:pt idx="75">
                  <c:v>3.6070999999999999E-2</c:v>
                </c:pt>
                <c:pt idx="76">
                  <c:v>8.0748E-2</c:v>
                </c:pt>
              </c:numCache>
            </c:numRef>
          </c:yVal>
          <c:smooth val="0"/>
          <c:extLst>
            <c:ext xmlns:c16="http://schemas.microsoft.com/office/drawing/2014/chart" uri="{C3380CC4-5D6E-409C-BE32-E72D297353CC}">
              <c16:uniqueId val="{00000000-F3F2-4DA4-A43D-62E3E5B6FE51}"/>
            </c:ext>
          </c:extLst>
        </c:ser>
        <c:dLbls>
          <c:showLegendKey val="0"/>
          <c:showVal val="0"/>
          <c:showCatName val="0"/>
          <c:showSerName val="0"/>
          <c:showPercent val="0"/>
          <c:showBubbleSize val="0"/>
        </c:dLbls>
        <c:axId val="544378592"/>
        <c:axId val="544380232"/>
      </c:scatterChart>
      <c:valAx>
        <c:axId val="544378592"/>
        <c:scaling>
          <c:orientation val="minMax"/>
          <c:min val="-0.1"/>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n-US"/>
          </a:p>
        </c:txPr>
        <c:crossAx val="544380232"/>
        <c:crosses val="autoZero"/>
        <c:crossBetween val="midCat"/>
      </c:valAx>
      <c:valAx>
        <c:axId val="544380232"/>
        <c:scaling>
          <c:orientation val="minMax"/>
          <c:min val="-0.1"/>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n-US"/>
          </a:p>
        </c:txPr>
        <c:crossAx val="54437859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4">
  <cs:axisTitle>
    <cs:lnRef idx="0"/>
    <cs:fillRef idx="0"/>
    <cs:effectRef idx="0"/>
    <cs:fontRef idx="minor">
      <a:schemeClr val="dk1">
        <a:lumMod val="50000"/>
        <a:lumOff val="50000"/>
      </a:schemeClr>
    </cs:fontRef>
    <cs:defRPr sz="1197" b="1" kern="1200"/>
  </cs:axisTitle>
  <cs:categoryAxis>
    <cs:lnRef idx="0"/>
    <cs:fillRef idx="0"/>
    <cs:effectRef idx="0"/>
    <cs:fontRef idx="minor">
      <a:schemeClr val="dk1">
        <a:lumMod val="50000"/>
        <a:lumOff val="50000"/>
      </a:schemeClr>
    </cs:fontRef>
    <cs:spPr>
      <a:ln w="9525" cap="flat" cmpd="sng" algn="ctr">
        <a:solidFill>
          <a:schemeClr val="dk1">
            <a:lumMod val="15000"/>
            <a:lumOff val="85000"/>
          </a:schemeClr>
        </a:solidFill>
        <a:round/>
      </a:ln>
    </cs:spPr>
    <cs:defRPr sz="1197" kern="1200"/>
  </cs:categoryAxis>
  <cs:chartArea>
    <cs:lnRef idx="0"/>
    <cs:fillRef idx="0"/>
    <cs:effectRef idx="0"/>
    <cs:fontRef idx="minor">
      <a:schemeClr val="dk1"/>
    </cs:fontRef>
    <cs: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a:solidFill>
          <a:schemeClr val="phClr">
            <a:alpha val="20000"/>
          </a:schemeClr>
        </a:solidFill>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dk1">
        <a:lumMod val="50000"/>
        <a:lumOff val="50000"/>
      </a:schemeClr>
    </cs:fontRef>
    <cs:spPr>
      <a:ln w="9525" cap="rnd">
        <a:solidFill>
          <a:schemeClr val="dk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a:solidFill>
          <a:schemeClr val="dk1">
            <a:lumMod val="50000"/>
            <a:lumOff val="50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15000"/>
            <a:lumOff val="85000"/>
          </a:schemeClr>
        </a:solidFill>
        <a:round/>
      </a:ln>
    </cs:spPr>
  </cs:gridlineMajor>
  <cs:gridlineMinor>
    <cs:lnRef idx="0"/>
    <cs:fillRef idx="0"/>
    <cs:effectRef idx="0"/>
    <cs:fontRef idx="minor">
      <a:schemeClr val="tx1"/>
    </cs:fontRef>
    <cs:spPr>
      <a:ln w="9525" cap="flat" cmpd="sng" algn="ctr">
        <a:solidFill>
          <a:schemeClr val="dk1">
            <a:lumMod val="5000"/>
            <a:lumOff val="95000"/>
          </a:schemeClr>
        </a:solidFill>
        <a:round/>
      </a:ln>
    </cs:spPr>
  </cs:gridlineMinor>
  <cs:hiLoLine>
    <cs:lnRef idx="0"/>
    <cs:fillRef idx="0"/>
    <cs:effectRef idx="0"/>
    <cs:fontRef idx="minor">
      <a:schemeClr val="tx1"/>
    </cs:fontRef>
    <cs:spPr>
      <a:ln w="9525">
        <a:solidFill>
          <a:schemeClr val="dk1">
            <a:lumMod val="35000"/>
            <a:lumOff val="6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50000"/>
        <a:lumOff val="50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50000"/>
        <a:lumOff val="50000"/>
      </a:schemeClr>
    </cs:fontRef>
    <cs:spPr>
      <a:ln w="9525">
        <a:solidFill>
          <a:schemeClr val="dk1">
            <a:lumMod val="15000"/>
            <a:lumOff val="85000"/>
          </a:schemeClr>
        </a:solidFill>
      </a:ln>
    </cs:spPr>
    <cs:defRPr sz="1197"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50000"/>
        <a:lumOff val="50000"/>
      </a:schemeClr>
    </cs:fontRef>
    <cs:defRPr sz="2128" b="0" kern="1200" spc="70" baseline="0"/>
  </cs:title>
  <cs:trendline>
    <cs:lnRef idx="0">
      <cs:styleClr val="0"/>
    </cs:lnRef>
    <cs:fillRef idx="0"/>
    <cs:effectRef idx="0"/>
    <cs:fontRef idx="minor">
      <a:schemeClr val="tx1"/>
    </cs:fontRef>
    <cs:spPr>
      <a:ln w="63500" cap="rnd" cmpd="sng" algn="ctr">
        <a:solidFill>
          <a:schemeClr val="phClr">
            <a:alpha val="25000"/>
          </a:schemeClr>
        </a:solidFill>
        <a:round/>
      </a:ln>
    </cs:spPr>
  </cs:trendline>
  <cs:trendlineLabel>
    <cs:lnRef idx="0"/>
    <cs:fillRef idx="0"/>
    <cs:effectRef idx="0"/>
    <cs:fontRef idx="minor">
      <a:schemeClr val="dk1">
        <a:lumMod val="50000"/>
        <a:lumOff val="50000"/>
      </a:schemeClr>
    </cs:fontRef>
    <cs:defRPr sz="1197" kern="1200"/>
  </cs:trendlineLabel>
  <cs:upBar>
    <cs:lnRef idx="0"/>
    <cs:fillRef idx="0"/>
    <cs:effectRef idx="0"/>
    <cs:fontRef idx="minor">
      <a:schemeClr val="tx1"/>
    </cs:fontRef>
    <cs:spPr>
      <a:solidFill>
        <a:schemeClr val="lt1"/>
      </a:solidFill>
      <a:ln w="9525">
        <a:solidFill>
          <a:schemeClr val="dk1">
            <a:lumMod val="50000"/>
            <a:lumOff val="50000"/>
          </a:schemeClr>
        </a:solidFill>
      </a:ln>
    </cs:spPr>
  </cs:upBar>
  <cs:valueAxis>
    <cs:lnRef idx="0"/>
    <cs:fillRef idx="0"/>
    <cs:effectRef idx="0"/>
    <cs:fontRef idx="minor">
      <a:schemeClr val="dk1">
        <a:lumMod val="50000"/>
        <a:lumOff val="50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900" kern="1200"/>
    <cs:bodyPr/>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900" kern="1200"/>
    <cs:bodyPr/>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4">
  <cs:axisTitle>
    <cs:lnRef idx="0"/>
    <cs:fillRef idx="0"/>
    <cs:effectRef idx="0"/>
    <cs:fontRef idx="minor">
      <a:schemeClr val="dk1">
        <a:lumMod val="50000"/>
        <a:lumOff val="50000"/>
      </a:schemeClr>
    </cs:fontRef>
    <cs:defRPr sz="1197" b="1" kern="1200"/>
  </cs:axisTitle>
  <cs:categoryAxis>
    <cs:lnRef idx="0"/>
    <cs:fillRef idx="0"/>
    <cs:effectRef idx="0"/>
    <cs:fontRef idx="minor">
      <a:schemeClr val="dk1">
        <a:lumMod val="50000"/>
        <a:lumOff val="50000"/>
      </a:schemeClr>
    </cs:fontRef>
    <cs:spPr>
      <a:ln w="9525" cap="flat" cmpd="sng" algn="ctr">
        <a:solidFill>
          <a:schemeClr val="dk1">
            <a:lumMod val="15000"/>
            <a:lumOff val="85000"/>
          </a:schemeClr>
        </a:solidFill>
        <a:round/>
      </a:ln>
    </cs:spPr>
    <cs:defRPr sz="1197" kern="1200"/>
  </cs:categoryAxis>
  <cs:chartArea>
    <cs:lnRef idx="0"/>
    <cs:fillRef idx="0"/>
    <cs:effectRef idx="0"/>
    <cs:fontRef idx="minor">
      <a:schemeClr val="dk1"/>
    </cs:fontRef>
    <cs: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a:solidFill>
          <a:schemeClr val="phClr">
            <a:alpha val="20000"/>
          </a:schemeClr>
        </a:solidFill>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dk1">
        <a:lumMod val="50000"/>
        <a:lumOff val="50000"/>
      </a:schemeClr>
    </cs:fontRef>
    <cs:spPr>
      <a:ln w="9525" cap="rnd">
        <a:solidFill>
          <a:schemeClr val="dk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a:solidFill>
          <a:schemeClr val="dk1">
            <a:lumMod val="50000"/>
            <a:lumOff val="50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15000"/>
            <a:lumOff val="85000"/>
          </a:schemeClr>
        </a:solidFill>
        <a:round/>
      </a:ln>
    </cs:spPr>
  </cs:gridlineMajor>
  <cs:gridlineMinor>
    <cs:lnRef idx="0"/>
    <cs:fillRef idx="0"/>
    <cs:effectRef idx="0"/>
    <cs:fontRef idx="minor">
      <a:schemeClr val="tx1"/>
    </cs:fontRef>
    <cs:spPr>
      <a:ln w="9525" cap="flat" cmpd="sng" algn="ctr">
        <a:solidFill>
          <a:schemeClr val="dk1">
            <a:lumMod val="5000"/>
            <a:lumOff val="95000"/>
          </a:schemeClr>
        </a:solidFill>
        <a:round/>
      </a:ln>
    </cs:spPr>
  </cs:gridlineMinor>
  <cs:hiLoLine>
    <cs:lnRef idx="0"/>
    <cs:fillRef idx="0"/>
    <cs:effectRef idx="0"/>
    <cs:fontRef idx="minor">
      <a:schemeClr val="tx1"/>
    </cs:fontRef>
    <cs:spPr>
      <a:ln w="9525">
        <a:solidFill>
          <a:schemeClr val="dk1">
            <a:lumMod val="35000"/>
            <a:lumOff val="6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50000"/>
        <a:lumOff val="50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50000"/>
        <a:lumOff val="50000"/>
      </a:schemeClr>
    </cs:fontRef>
    <cs:spPr>
      <a:ln w="9525">
        <a:solidFill>
          <a:schemeClr val="dk1">
            <a:lumMod val="15000"/>
            <a:lumOff val="85000"/>
          </a:schemeClr>
        </a:solidFill>
      </a:ln>
    </cs:spPr>
    <cs:defRPr sz="1197"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50000"/>
        <a:lumOff val="50000"/>
      </a:schemeClr>
    </cs:fontRef>
    <cs:defRPr sz="2128" b="0" kern="1200" spc="70" baseline="0"/>
  </cs:title>
  <cs:trendline>
    <cs:lnRef idx="0">
      <cs:styleClr val="0"/>
    </cs:lnRef>
    <cs:fillRef idx="0"/>
    <cs:effectRef idx="0"/>
    <cs:fontRef idx="minor">
      <a:schemeClr val="tx1"/>
    </cs:fontRef>
    <cs:spPr>
      <a:ln w="63500" cap="rnd" cmpd="sng" algn="ctr">
        <a:solidFill>
          <a:schemeClr val="phClr">
            <a:alpha val="25000"/>
          </a:schemeClr>
        </a:solidFill>
        <a:round/>
      </a:ln>
    </cs:spPr>
  </cs:trendline>
  <cs:trendlineLabel>
    <cs:lnRef idx="0"/>
    <cs:fillRef idx="0"/>
    <cs:effectRef idx="0"/>
    <cs:fontRef idx="minor">
      <a:schemeClr val="dk1">
        <a:lumMod val="50000"/>
        <a:lumOff val="50000"/>
      </a:schemeClr>
    </cs:fontRef>
    <cs:defRPr sz="1197" kern="1200"/>
  </cs:trendlineLabel>
  <cs:upBar>
    <cs:lnRef idx="0"/>
    <cs:fillRef idx="0"/>
    <cs:effectRef idx="0"/>
    <cs:fontRef idx="minor">
      <a:schemeClr val="tx1"/>
    </cs:fontRef>
    <cs:spPr>
      <a:solidFill>
        <a:schemeClr val="lt1"/>
      </a:solidFill>
      <a:ln w="9525">
        <a:solidFill>
          <a:schemeClr val="dk1">
            <a:lumMod val="50000"/>
            <a:lumOff val="50000"/>
          </a:schemeClr>
        </a:solidFill>
      </a:ln>
    </cs:spPr>
  </cs:upBar>
  <cs:valueAxis>
    <cs:lnRef idx="0"/>
    <cs:fillRef idx="0"/>
    <cs:effectRef idx="0"/>
    <cs:fontRef idx="minor">
      <a:schemeClr val="dk1">
        <a:lumMod val="50000"/>
        <a:lumOff val="50000"/>
      </a:schemeClr>
    </cs:fontRef>
    <cs:defRPr sz="1197"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44">
  <cs:axisTitle>
    <cs:lnRef idx="0"/>
    <cs:fillRef idx="0"/>
    <cs:effectRef idx="0"/>
    <cs:fontRef idx="minor">
      <a:schemeClr val="dk1">
        <a:lumMod val="50000"/>
        <a:lumOff val="50000"/>
      </a:schemeClr>
    </cs:fontRef>
    <cs:defRPr sz="1197" b="1" kern="1200"/>
  </cs:axisTitle>
  <cs:categoryAxis>
    <cs:lnRef idx="0"/>
    <cs:fillRef idx="0"/>
    <cs:effectRef idx="0"/>
    <cs:fontRef idx="minor">
      <a:schemeClr val="dk1">
        <a:lumMod val="50000"/>
        <a:lumOff val="50000"/>
      </a:schemeClr>
    </cs:fontRef>
    <cs:spPr>
      <a:ln w="9525" cap="flat" cmpd="sng" algn="ctr">
        <a:solidFill>
          <a:schemeClr val="dk1">
            <a:lumMod val="15000"/>
            <a:lumOff val="85000"/>
          </a:schemeClr>
        </a:solidFill>
        <a:round/>
      </a:ln>
    </cs:spPr>
    <cs:defRPr sz="1197" kern="1200"/>
  </cs:categoryAxis>
  <cs:chartArea>
    <cs:lnRef idx="0"/>
    <cs:fillRef idx="0"/>
    <cs:effectRef idx="0"/>
    <cs:fontRef idx="minor">
      <a:schemeClr val="dk1"/>
    </cs:fontRef>
    <cs: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a:solidFill>
          <a:schemeClr val="phClr">
            <a:alpha val="20000"/>
          </a:schemeClr>
        </a:solidFill>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dk1">
        <a:lumMod val="50000"/>
        <a:lumOff val="50000"/>
      </a:schemeClr>
    </cs:fontRef>
    <cs:spPr>
      <a:ln w="9525" cap="rnd">
        <a:solidFill>
          <a:schemeClr val="dk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a:solidFill>
          <a:schemeClr val="dk1">
            <a:lumMod val="50000"/>
            <a:lumOff val="50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15000"/>
            <a:lumOff val="85000"/>
          </a:schemeClr>
        </a:solidFill>
        <a:round/>
      </a:ln>
    </cs:spPr>
  </cs:gridlineMajor>
  <cs:gridlineMinor>
    <cs:lnRef idx="0"/>
    <cs:fillRef idx="0"/>
    <cs:effectRef idx="0"/>
    <cs:fontRef idx="minor">
      <a:schemeClr val="tx1"/>
    </cs:fontRef>
    <cs:spPr>
      <a:ln w="9525" cap="flat" cmpd="sng" algn="ctr">
        <a:solidFill>
          <a:schemeClr val="dk1">
            <a:lumMod val="5000"/>
            <a:lumOff val="95000"/>
          </a:schemeClr>
        </a:solidFill>
        <a:round/>
      </a:ln>
    </cs:spPr>
  </cs:gridlineMinor>
  <cs:hiLoLine>
    <cs:lnRef idx="0"/>
    <cs:fillRef idx="0"/>
    <cs:effectRef idx="0"/>
    <cs:fontRef idx="minor">
      <a:schemeClr val="tx1"/>
    </cs:fontRef>
    <cs:spPr>
      <a:ln w="9525">
        <a:solidFill>
          <a:schemeClr val="dk1">
            <a:lumMod val="35000"/>
            <a:lumOff val="6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50000"/>
        <a:lumOff val="50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50000"/>
        <a:lumOff val="50000"/>
      </a:schemeClr>
    </cs:fontRef>
    <cs:spPr>
      <a:ln w="9525">
        <a:solidFill>
          <a:schemeClr val="dk1">
            <a:lumMod val="15000"/>
            <a:lumOff val="85000"/>
          </a:schemeClr>
        </a:solidFill>
      </a:ln>
    </cs:spPr>
    <cs:defRPr sz="1197"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50000"/>
        <a:lumOff val="50000"/>
      </a:schemeClr>
    </cs:fontRef>
    <cs:defRPr sz="2128" b="0" kern="1200" spc="70" baseline="0"/>
  </cs:title>
  <cs:trendline>
    <cs:lnRef idx="0">
      <cs:styleClr val="0"/>
    </cs:lnRef>
    <cs:fillRef idx="0"/>
    <cs:effectRef idx="0"/>
    <cs:fontRef idx="minor">
      <a:schemeClr val="tx1"/>
    </cs:fontRef>
    <cs:spPr>
      <a:ln w="63500" cap="rnd" cmpd="sng" algn="ctr">
        <a:solidFill>
          <a:schemeClr val="phClr">
            <a:alpha val="25000"/>
          </a:schemeClr>
        </a:solidFill>
        <a:round/>
      </a:ln>
    </cs:spPr>
  </cs:trendline>
  <cs:trendlineLabel>
    <cs:lnRef idx="0"/>
    <cs:fillRef idx="0"/>
    <cs:effectRef idx="0"/>
    <cs:fontRef idx="minor">
      <a:schemeClr val="dk1">
        <a:lumMod val="50000"/>
        <a:lumOff val="50000"/>
      </a:schemeClr>
    </cs:fontRef>
    <cs:defRPr sz="1197" kern="1200"/>
  </cs:trendlineLabel>
  <cs:upBar>
    <cs:lnRef idx="0"/>
    <cs:fillRef idx="0"/>
    <cs:effectRef idx="0"/>
    <cs:fontRef idx="minor">
      <a:schemeClr val="tx1"/>
    </cs:fontRef>
    <cs:spPr>
      <a:solidFill>
        <a:schemeClr val="lt1"/>
      </a:solidFill>
      <a:ln w="9525">
        <a:solidFill>
          <a:schemeClr val="dk1">
            <a:lumMod val="50000"/>
            <a:lumOff val="50000"/>
          </a:schemeClr>
        </a:solidFill>
      </a:ln>
    </cs:spPr>
  </cs:upBar>
  <cs:valueAxis>
    <cs:lnRef idx="0"/>
    <cs:fillRef idx="0"/>
    <cs:effectRef idx="0"/>
    <cs:fontRef idx="minor">
      <a:schemeClr val="dk1">
        <a:lumMod val="50000"/>
        <a:lumOff val="50000"/>
      </a:schemeClr>
    </cs:fontRef>
    <cs:defRPr sz="1197"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B5DDD9A-4B28-4CCB-ACF2-0E0EDB230464}" type="datetimeFigureOut">
              <a:rPr lang="en-US" smtClean="0"/>
              <a:t>9/7/2019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en-US" dirty="0"/>
              <a:t>2019 Strategies for Artificial Lift Workshop </a:t>
            </a: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2950E24-66AA-49DD-A02A-26407BE202AF}" type="slidenum">
              <a:rPr lang="en-US" smtClean="0"/>
              <a:t>‹#›</a:t>
            </a:fld>
            <a:endParaRPr lang="en-US"/>
          </a:p>
        </p:txBody>
      </p:sp>
    </p:spTree>
    <p:extLst>
      <p:ext uri="{BB962C8B-B14F-4D97-AF65-F5344CB8AC3E}">
        <p14:creationId xmlns:p14="http://schemas.microsoft.com/office/powerpoint/2010/main" val="358180872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080CB91-79AB-43AD-B23C-8718572CA2B8}" type="datetimeFigureOut">
              <a:rPr lang="en-US" smtClean="0"/>
              <a:t>9/7/2019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r>
              <a:rPr lang="en-US" dirty="0"/>
              <a:t>2019 Strategies for Artificial Lift Workshop </a:t>
            </a:r>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D911469-207A-4BC7-B26F-DD1AE54D2DC7}" type="slidenum">
              <a:rPr lang="en-US" smtClean="0"/>
              <a:t>‹#›</a:t>
            </a:fld>
            <a:endParaRPr lang="en-US"/>
          </a:p>
        </p:txBody>
      </p:sp>
    </p:spTree>
    <p:extLst>
      <p:ext uri="{BB962C8B-B14F-4D97-AF65-F5344CB8AC3E}">
        <p14:creationId xmlns:p14="http://schemas.microsoft.com/office/powerpoint/2010/main" val="181747738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Footer Placeholder 3"/>
          <p:cNvSpPr>
            <a:spLocks noGrp="1"/>
          </p:cNvSpPr>
          <p:nvPr>
            <p:ph type="ftr" sz="quarter" idx="4"/>
          </p:nvPr>
        </p:nvSpPr>
        <p:spPr/>
        <p:txBody>
          <a:bodyPr/>
          <a:lstStyle/>
          <a:p>
            <a:r>
              <a:rPr lang="en-US"/>
              <a:t>2019 Strategies for Artificial Lift Workshop </a:t>
            </a:r>
            <a:endParaRPr lang="en-US" dirty="0"/>
          </a:p>
        </p:txBody>
      </p:sp>
      <p:sp>
        <p:nvSpPr>
          <p:cNvPr id="5" name="Slide Number Placeholder 4"/>
          <p:cNvSpPr>
            <a:spLocks noGrp="1"/>
          </p:cNvSpPr>
          <p:nvPr>
            <p:ph type="sldNum" sz="quarter" idx="5"/>
          </p:nvPr>
        </p:nvSpPr>
        <p:spPr/>
        <p:txBody>
          <a:bodyPr/>
          <a:lstStyle/>
          <a:p>
            <a:fld id="{3D911469-207A-4BC7-B26F-DD1AE54D2DC7}" type="slidenum">
              <a:rPr lang="en-US" smtClean="0"/>
              <a:t>3</a:t>
            </a:fld>
            <a:endParaRPr lang="en-US"/>
          </a:p>
        </p:txBody>
      </p:sp>
    </p:spTree>
    <p:extLst>
      <p:ext uri="{BB962C8B-B14F-4D97-AF65-F5344CB8AC3E}">
        <p14:creationId xmlns:p14="http://schemas.microsoft.com/office/powerpoint/2010/main" val="3474379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Footer Placeholder 3"/>
          <p:cNvSpPr>
            <a:spLocks noGrp="1"/>
          </p:cNvSpPr>
          <p:nvPr>
            <p:ph type="ftr" sz="quarter" idx="4"/>
          </p:nvPr>
        </p:nvSpPr>
        <p:spPr/>
        <p:txBody>
          <a:bodyPr/>
          <a:lstStyle/>
          <a:p>
            <a:r>
              <a:rPr lang="en-US"/>
              <a:t>2019 Strategies for Artificial Lift Workshop </a:t>
            </a:r>
            <a:endParaRPr lang="en-US" dirty="0"/>
          </a:p>
        </p:txBody>
      </p:sp>
      <p:sp>
        <p:nvSpPr>
          <p:cNvPr id="5" name="Slide Number Placeholder 4"/>
          <p:cNvSpPr>
            <a:spLocks noGrp="1"/>
          </p:cNvSpPr>
          <p:nvPr>
            <p:ph type="sldNum" sz="quarter" idx="5"/>
          </p:nvPr>
        </p:nvSpPr>
        <p:spPr/>
        <p:txBody>
          <a:bodyPr/>
          <a:lstStyle/>
          <a:p>
            <a:fld id="{3D911469-207A-4BC7-B26F-DD1AE54D2DC7}" type="slidenum">
              <a:rPr lang="en-US" smtClean="0"/>
              <a:t>22</a:t>
            </a:fld>
            <a:endParaRPr lang="en-US"/>
          </a:p>
        </p:txBody>
      </p:sp>
    </p:spTree>
    <p:extLst>
      <p:ext uri="{BB962C8B-B14F-4D97-AF65-F5344CB8AC3E}">
        <p14:creationId xmlns:p14="http://schemas.microsoft.com/office/powerpoint/2010/main" val="32663647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blackWhite">
      <p:bgPr>
        <a:solidFill>
          <a:srgbClr val="000099"/>
        </a:solidFill>
        <a:effectLst/>
      </p:bgPr>
    </p:bg>
    <p:spTree>
      <p:nvGrpSpPr>
        <p:cNvPr id="1" name=""/>
        <p:cNvGrpSpPr/>
        <p:nvPr/>
      </p:nvGrpSpPr>
      <p:grpSpPr>
        <a:xfrm>
          <a:off x="0" y="0"/>
          <a:ext cx="0" cy="0"/>
          <a:chOff x="0" y="0"/>
          <a:chExt cx="0" cy="0"/>
        </a:xfrm>
      </p:grpSpPr>
      <p:pic>
        <p:nvPicPr>
          <p:cNvPr id="4" name="Picture 1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00" y="381000"/>
            <a:ext cx="1143000" cy="234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20" descr="SWPSC"/>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00" y="609600"/>
            <a:ext cx="1143000" cy="1065213"/>
          </a:xfrm>
          <a:prstGeom prst="rect">
            <a:avLst/>
          </a:prstGeom>
          <a:noFill/>
          <a:ln w="9525">
            <a:pattFill prst="pct70">
              <a:fgClr>
                <a:srgbClr val="FF0000"/>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pic>
        <p:nvPicPr>
          <p:cNvPr id="6" name="Picture 21" descr="logoALRDC"/>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2400" y="352425"/>
            <a:ext cx="1506538"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2"/>
          <p:cNvSpPr txBox="1">
            <a:spLocks noChangeArrowheads="1"/>
          </p:cNvSpPr>
          <p:nvPr userDrawn="1"/>
        </p:nvSpPr>
        <p:spPr bwMode="auto">
          <a:xfrm>
            <a:off x="3048000" y="52388"/>
            <a:ext cx="5997575"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Univers 45 Light" pitchFamily="2" charset="0"/>
              </a:defRPr>
            </a:lvl1pPr>
            <a:lvl2pPr marL="742950" indent="-285750">
              <a:defRPr sz="2000">
                <a:solidFill>
                  <a:schemeClr val="tx1"/>
                </a:solidFill>
                <a:latin typeface="Univers 45 Light" pitchFamily="2" charset="0"/>
              </a:defRPr>
            </a:lvl2pPr>
            <a:lvl3pPr marL="1143000" indent="-228600">
              <a:defRPr sz="2000">
                <a:solidFill>
                  <a:schemeClr val="tx1"/>
                </a:solidFill>
                <a:latin typeface="Univers 45 Light" pitchFamily="2" charset="0"/>
              </a:defRPr>
            </a:lvl3pPr>
            <a:lvl4pPr marL="1600200" indent="-228600">
              <a:defRPr sz="2000">
                <a:solidFill>
                  <a:schemeClr val="tx1"/>
                </a:solidFill>
                <a:latin typeface="Univers 45 Light" pitchFamily="2" charset="0"/>
              </a:defRPr>
            </a:lvl4pPr>
            <a:lvl5pPr marL="2057400" indent="-228600">
              <a:defRPr sz="2000">
                <a:solidFill>
                  <a:schemeClr val="tx1"/>
                </a:solidFill>
                <a:latin typeface="Univers 45 Light" pitchFamily="2" charset="0"/>
              </a:defRPr>
            </a:lvl5pPr>
            <a:lvl6pPr marL="2514600" indent="-228600" eaLnBrk="0" fontAlgn="base" hangingPunct="0">
              <a:spcBef>
                <a:spcPct val="0"/>
              </a:spcBef>
              <a:spcAft>
                <a:spcPct val="0"/>
              </a:spcAft>
              <a:defRPr sz="2000">
                <a:solidFill>
                  <a:schemeClr val="tx1"/>
                </a:solidFill>
                <a:latin typeface="Univers 45 Light" pitchFamily="2" charset="0"/>
              </a:defRPr>
            </a:lvl6pPr>
            <a:lvl7pPr marL="2971800" indent="-228600" eaLnBrk="0" fontAlgn="base" hangingPunct="0">
              <a:spcBef>
                <a:spcPct val="0"/>
              </a:spcBef>
              <a:spcAft>
                <a:spcPct val="0"/>
              </a:spcAft>
              <a:defRPr sz="2000">
                <a:solidFill>
                  <a:schemeClr val="tx1"/>
                </a:solidFill>
                <a:latin typeface="Univers 45 Light" pitchFamily="2" charset="0"/>
              </a:defRPr>
            </a:lvl7pPr>
            <a:lvl8pPr marL="3429000" indent="-228600" eaLnBrk="0" fontAlgn="base" hangingPunct="0">
              <a:spcBef>
                <a:spcPct val="0"/>
              </a:spcBef>
              <a:spcAft>
                <a:spcPct val="0"/>
              </a:spcAft>
              <a:defRPr sz="2000">
                <a:solidFill>
                  <a:schemeClr val="tx1"/>
                </a:solidFill>
                <a:latin typeface="Univers 45 Light" pitchFamily="2" charset="0"/>
              </a:defRPr>
            </a:lvl8pPr>
            <a:lvl9pPr marL="3886200" indent="-228600" eaLnBrk="0" fontAlgn="base" hangingPunct="0">
              <a:spcBef>
                <a:spcPct val="0"/>
              </a:spcBef>
              <a:spcAft>
                <a:spcPct val="0"/>
              </a:spcAft>
              <a:defRPr sz="2000">
                <a:solidFill>
                  <a:schemeClr val="tx1"/>
                </a:solidFill>
                <a:latin typeface="Univers 45 Light" pitchFamily="2" charset="0"/>
              </a:defRPr>
            </a:lvl9pPr>
          </a:lstStyle>
          <a:p>
            <a:pPr algn="ctr">
              <a:spcBef>
                <a:spcPct val="50000"/>
              </a:spcBef>
              <a:defRPr/>
            </a:pPr>
            <a:r>
              <a:rPr lang="en-US" sz="2800" b="1" dirty="0">
                <a:solidFill>
                  <a:schemeClr val="bg1"/>
                </a:solidFill>
                <a:latin typeface="Arial" charset="0"/>
              </a:rPr>
              <a:t>2019 Sucker Rod Pumping </a:t>
            </a:r>
            <a:r>
              <a:rPr lang="en-US" sz="2800" b="1" baseline="0" dirty="0">
                <a:solidFill>
                  <a:schemeClr val="bg1"/>
                </a:solidFill>
                <a:latin typeface="Arial" charset="0"/>
              </a:rPr>
              <a:t>Workshop</a:t>
            </a:r>
            <a:endParaRPr lang="en-US" sz="2800" b="1" dirty="0">
              <a:solidFill>
                <a:schemeClr val="bg1"/>
              </a:solidFill>
              <a:latin typeface="Arial" charset="0"/>
            </a:endParaRPr>
          </a:p>
          <a:p>
            <a:pPr algn="ctr">
              <a:spcBef>
                <a:spcPct val="25000"/>
              </a:spcBef>
              <a:defRPr/>
            </a:pPr>
            <a:r>
              <a:rPr lang="en-US" sz="2000" b="1" dirty="0">
                <a:solidFill>
                  <a:schemeClr val="bg1"/>
                </a:solidFill>
                <a:latin typeface="Arial" charset="0"/>
              </a:rPr>
              <a:t>Cox Convention Center, Oklahoma</a:t>
            </a:r>
            <a:r>
              <a:rPr lang="en-US" sz="2000" b="1" baseline="0" dirty="0">
                <a:solidFill>
                  <a:schemeClr val="bg1"/>
                </a:solidFill>
                <a:latin typeface="Arial" charset="0"/>
              </a:rPr>
              <a:t> City, OK</a:t>
            </a:r>
            <a:r>
              <a:rPr lang="en-US" sz="2000" b="1" dirty="0">
                <a:solidFill>
                  <a:schemeClr val="bg1"/>
                </a:solidFill>
                <a:latin typeface="Arial" charset="0"/>
              </a:rPr>
              <a:t>  </a:t>
            </a:r>
          </a:p>
          <a:p>
            <a:pPr algn="ctr">
              <a:spcBef>
                <a:spcPct val="25000"/>
              </a:spcBef>
              <a:defRPr/>
            </a:pPr>
            <a:r>
              <a:rPr lang="en-US" sz="2000" b="1" dirty="0">
                <a:solidFill>
                  <a:schemeClr val="bg1"/>
                </a:solidFill>
                <a:latin typeface="Arial" charset="0"/>
              </a:rPr>
              <a:t>September 9 - 12, 2019</a:t>
            </a:r>
          </a:p>
        </p:txBody>
      </p:sp>
      <p:sp>
        <p:nvSpPr>
          <p:cNvPr id="3074" name="Rectangle 2"/>
          <p:cNvSpPr>
            <a:spLocks noGrp="1" noChangeArrowheads="1"/>
          </p:cNvSpPr>
          <p:nvPr>
            <p:ph type="ctrTitle"/>
          </p:nvPr>
        </p:nvSpPr>
        <p:spPr>
          <a:xfrm>
            <a:off x="304800" y="3414713"/>
            <a:ext cx="7069138" cy="569912"/>
          </a:xfrm>
        </p:spPr>
        <p:txBody>
          <a:bodyPr anchor="t">
            <a:noAutofit/>
          </a:bodyPr>
          <a:lstStyle>
            <a:lvl1pPr algn="l">
              <a:defRPr sz="360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04800" y="5486400"/>
            <a:ext cx="7069138" cy="914400"/>
          </a:xfrm>
          <a:prstGeom prst="rect">
            <a:avLst/>
          </a:prstGeom>
        </p:spPr>
        <p:txBody>
          <a:bodyPr rIns="0">
            <a:normAutofit/>
          </a:bodyPr>
          <a:lstStyle>
            <a:lvl1pPr marL="0" indent="0">
              <a:buFontTx/>
              <a:buNone/>
              <a:defRPr sz="2000" b="1">
                <a:solidFill>
                  <a:srgbClr val="FFFF00"/>
                </a:solidFill>
              </a:defRPr>
            </a:lvl1pPr>
          </a:lstStyle>
          <a:p>
            <a:r>
              <a:rPr lang="en-US"/>
              <a:t>Click to edit Master subtitle style</a:t>
            </a:r>
            <a:endParaRPr lang="en-US" dirty="0"/>
          </a:p>
        </p:txBody>
      </p:sp>
    </p:spTree>
    <p:extLst>
      <p:ext uri="{BB962C8B-B14F-4D97-AF65-F5344CB8AC3E}">
        <p14:creationId xmlns:p14="http://schemas.microsoft.com/office/powerpoint/2010/main" val="359950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620000" y="6324600"/>
            <a:ext cx="1371600" cy="396875"/>
          </a:xfrm>
        </p:spPr>
        <p:txBody>
          <a:bodyPr/>
          <a:lstStyle/>
          <a:p>
            <a:fld id="{6E2D2B3B-882E-40F3-A32F-6DD516915044}" type="slidenum">
              <a:rPr lang="en-US" smtClean="0"/>
              <a:pPr/>
              <a:t>‹#›</a:t>
            </a:fld>
            <a:endParaRPr lang="en-US"/>
          </a:p>
        </p:txBody>
      </p:sp>
      <p:sp>
        <p:nvSpPr>
          <p:cNvPr id="8" name="Footer Placeholder 4"/>
          <p:cNvSpPr>
            <a:spLocks noGrp="1"/>
          </p:cNvSpPr>
          <p:nvPr>
            <p:ph type="ftr" sz="quarter" idx="11"/>
          </p:nvPr>
        </p:nvSpPr>
        <p:spPr>
          <a:xfrm>
            <a:off x="2266545" y="6324600"/>
            <a:ext cx="4990289" cy="235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40000"/>
              </a:spcAft>
              <a:buChar char="•"/>
              <a:defRPr sz="2400" b="1">
                <a:solidFill>
                  <a:schemeClr val="tx1"/>
                </a:solidFill>
                <a:latin typeface="Arial" charset="0"/>
              </a:defRPr>
            </a:lvl1pPr>
            <a:lvl2pPr marL="742950" indent="-285750">
              <a:spcAft>
                <a:spcPct val="40000"/>
              </a:spcAft>
              <a:buChar char="–"/>
              <a:defRPr sz="2000" b="1">
                <a:solidFill>
                  <a:schemeClr val="tx1"/>
                </a:solidFill>
                <a:latin typeface="Arial" charset="0"/>
              </a:defRPr>
            </a:lvl2pPr>
            <a:lvl3pPr marL="1143000" indent="-228600">
              <a:spcAft>
                <a:spcPct val="40000"/>
              </a:spcAft>
              <a:buChar char="•"/>
              <a:defRPr sz="2400" b="1">
                <a:solidFill>
                  <a:schemeClr val="tx1"/>
                </a:solidFill>
                <a:latin typeface="Arial" charset="0"/>
              </a:defRPr>
            </a:lvl3pPr>
            <a:lvl4pPr marL="1600200" indent="-228600">
              <a:spcBef>
                <a:spcPct val="20000"/>
              </a:spcBef>
              <a:buChar char="–"/>
              <a:defRPr sz="1600">
                <a:solidFill>
                  <a:schemeClr val="tx1"/>
                </a:solidFill>
                <a:latin typeface="Univers 45 Light" pitchFamily="2" charset="0"/>
              </a:defRPr>
            </a:lvl4pPr>
            <a:lvl5pPr marL="2057400" indent="-228600">
              <a:spcBef>
                <a:spcPct val="20000"/>
              </a:spcBef>
              <a:buChar char="»"/>
              <a:defRPr sz="1600">
                <a:solidFill>
                  <a:schemeClr val="tx1"/>
                </a:solidFill>
                <a:latin typeface="Univers 45 Light" pitchFamily="2" charset="0"/>
              </a:defRPr>
            </a:lvl5pPr>
            <a:lvl6pPr marL="2514600" indent="-228600" eaLnBrk="0" fontAlgn="base" hangingPunct="0">
              <a:spcBef>
                <a:spcPct val="20000"/>
              </a:spcBef>
              <a:spcAft>
                <a:spcPct val="0"/>
              </a:spcAft>
              <a:buChar char="»"/>
              <a:defRPr sz="1600">
                <a:solidFill>
                  <a:schemeClr val="tx1"/>
                </a:solidFill>
                <a:latin typeface="Univers 45 Light" pitchFamily="2" charset="0"/>
              </a:defRPr>
            </a:lvl6pPr>
            <a:lvl7pPr marL="2971800" indent="-228600" eaLnBrk="0" fontAlgn="base" hangingPunct="0">
              <a:spcBef>
                <a:spcPct val="20000"/>
              </a:spcBef>
              <a:spcAft>
                <a:spcPct val="0"/>
              </a:spcAft>
              <a:buChar char="»"/>
              <a:defRPr sz="1600">
                <a:solidFill>
                  <a:schemeClr val="tx1"/>
                </a:solidFill>
                <a:latin typeface="Univers 45 Light" pitchFamily="2" charset="0"/>
              </a:defRPr>
            </a:lvl7pPr>
            <a:lvl8pPr marL="3429000" indent="-228600" eaLnBrk="0" fontAlgn="base" hangingPunct="0">
              <a:spcBef>
                <a:spcPct val="20000"/>
              </a:spcBef>
              <a:spcAft>
                <a:spcPct val="0"/>
              </a:spcAft>
              <a:buChar char="»"/>
              <a:defRPr sz="1600">
                <a:solidFill>
                  <a:schemeClr val="tx1"/>
                </a:solidFill>
                <a:latin typeface="Univers 45 Light" pitchFamily="2" charset="0"/>
              </a:defRPr>
            </a:lvl8pPr>
            <a:lvl9pPr marL="3886200" indent="-228600" eaLnBrk="0" fontAlgn="base" hangingPunct="0">
              <a:spcBef>
                <a:spcPct val="20000"/>
              </a:spcBef>
              <a:spcAft>
                <a:spcPct val="0"/>
              </a:spcAft>
              <a:buChar char="»"/>
              <a:defRPr sz="1600">
                <a:solidFill>
                  <a:schemeClr val="tx1"/>
                </a:solidFill>
                <a:latin typeface="Univers 45 Light" pitchFamily="2" charset="0"/>
              </a:defRPr>
            </a:lvl9pPr>
          </a:lstStyle>
          <a:p>
            <a:pPr>
              <a:spcAft>
                <a:spcPct val="0"/>
              </a:spcAft>
              <a:buFontTx/>
              <a:buNone/>
            </a:pPr>
            <a:r>
              <a:rPr lang="en-US" altLang="en-US" sz="1200" dirty="0">
                <a:solidFill>
                  <a:srgbClr val="FFFF00"/>
                </a:solidFill>
                <a:cs typeface="Arial" charset="0"/>
              </a:rPr>
              <a:t>2019 Sucker Rod Pumping Workshop Oklahoma City, OK</a:t>
            </a:r>
          </a:p>
        </p:txBody>
      </p:sp>
      <p:sp>
        <p:nvSpPr>
          <p:cNvPr id="9" name="Date Placeholder 1"/>
          <p:cNvSpPr>
            <a:spLocks noGrp="1"/>
          </p:cNvSpPr>
          <p:nvPr>
            <p:ph type="dt" sz="half" idx="10"/>
          </p:nvPr>
        </p:nvSpPr>
        <p:spPr>
          <a:xfrm>
            <a:off x="152400" y="6356351"/>
            <a:ext cx="1981200" cy="349250"/>
          </a:xfrm>
          <a:prstGeom prst="rect">
            <a:avLst/>
          </a:prstGeom>
        </p:spPr>
        <p:txBody>
          <a:bodyPr/>
          <a:lstStyle/>
          <a:p>
            <a:pPr>
              <a:spcAft>
                <a:spcPct val="0"/>
              </a:spcAft>
              <a:buFontTx/>
              <a:buNone/>
            </a:pPr>
            <a:r>
              <a:rPr lang="en-US" altLang="en-US" sz="1200" dirty="0">
                <a:solidFill>
                  <a:srgbClr val="FFFF00"/>
                </a:solidFill>
                <a:cs typeface="Arial" charset="0"/>
              </a:rPr>
              <a:t>Sept. 9 - 12, 2019</a:t>
            </a:r>
          </a:p>
        </p:txBody>
      </p:sp>
    </p:spTree>
    <p:extLst>
      <p:ext uri="{BB962C8B-B14F-4D97-AF65-F5344CB8AC3E}">
        <p14:creationId xmlns:p14="http://schemas.microsoft.com/office/powerpoint/2010/main" val="2414649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52400" y="6356350"/>
            <a:ext cx="1981200" cy="425450"/>
          </a:xfrm>
          <a:prstGeom prst="rect">
            <a:avLst/>
          </a:prstGeom>
        </p:spPr>
        <p:txBody>
          <a:bodyPr/>
          <a:lstStyle>
            <a:lvl1pPr>
              <a:defRPr/>
            </a:lvl1pPr>
          </a:lstStyle>
          <a:p>
            <a:pPr>
              <a:spcAft>
                <a:spcPct val="0"/>
              </a:spcAft>
            </a:pPr>
            <a:r>
              <a:rPr lang="en-US" altLang="en-US" sz="1200" dirty="0">
                <a:solidFill>
                  <a:srgbClr val="FFFF00"/>
                </a:solidFill>
                <a:cs typeface="Arial" charset="0"/>
              </a:rPr>
              <a:t>Sept. 9 - 12, 2019</a:t>
            </a:r>
          </a:p>
        </p:txBody>
      </p:sp>
      <p:sp>
        <p:nvSpPr>
          <p:cNvPr id="7" name="Slide Number Placeholder 6"/>
          <p:cNvSpPr>
            <a:spLocks noGrp="1"/>
          </p:cNvSpPr>
          <p:nvPr>
            <p:ph type="sldNum" sz="quarter" idx="12"/>
          </p:nvPr>
        </p:nvSpPr>
        <p:spPr>
          <a:xfrm>
            <a:off x="7772400" y="6324600"/>
            <a:ext cx="1219200" cy="396875"/>
          </a:xfrm>
        </p:spPr>
        <p:txBody>
          <a:bodyPr/>
          <a:lstStyle/>
          <a:p>
            <a:fld id="{6E2D2B3B-882E-40F3-A32F-6DD516915044}" type="slidenum">
              <a:rPr lang="en-US" smtClean="0"/>
              <a:pPr/>
              <a:t>‹#›</a:t>
            </a:fld>
            <a:endParaRPr lang="en-US"/>
          </a:p>
        </p:txBody>
      </p:sp>
      <p:sp>
        <p:nvSpPr>
          <p:cNvPr id="8" name="Footer Placeholder 4"/>
          <p:cNvSpPr>
            <a:spLocks noGrp="1"/>
          </p:cNvSpPr>
          <p:nvPr>
            <p:ph type="ftr" sz="quarter" idx="11"/>
          </p:nvPr>
        </p:nvSpPr>
        <p:spPr>
          <a:xfrm>
            <a:off x="2266545" y="6324600"/>
            <a:ext cx="4990289" cy="235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40000"/>
              </a:spcAft>
              <a:buChar char="•"/>
              <a:defRPr sz="2400" b="1">
                <a:solidFill>
                  <a:schemeClr val="tx1"/>
                </a:solidFill>
                <a:latin typeface="Arial" charset="0"/>
              </a:defRPr>
            </a:lvl1pPr>
            <a:lvl2pPr marL="742950" indent="-285750">
              <a:spcAft>
                <a:spcPct val="40000"/>
              </a:spcAft>
              <a:buChar char="–"/>
              <a:defRPr sz="2000" b="1">
                <a:solidFill>
                  <a:schemeClr val="tx1"/>
                </a:solidFill>
                <a:latin typeface="Arial" charset="0"/>
              </a:defRPr>
            </a:lvl2pPr>
            <a:lvl3pPr marL="1143000" indent="-228600">
              <a:spcAft>
                <a:spcPct val="40000"/>
              </a:spcAft>
              <a:buChar char="•"/>
              <a:defRPr sz="2400" b="1">
                <a:solidFill>
                  <a:schemeClr val="tx1"/>
                </a:solidFill>
                <a:latin typeface="Arial" charset="0"/>
              </a:defRPr>
            </a:lvl3pPr>
            <a:lvl4pPr marL="1600200" indent="-228600">
              <a:spcBef>
                <a:spcPct val="20000"/>
              </a:spcBef>
              <a:buChar char="–"/>
              <a:defRPr sz="1600">
                <a:solidFill>
                  <a:schemeClr val="tx1"/>
                </a:solidFill>
                <a:latin typeface="Univers 45 Light" pitchFamily="2" charset="0"/>
              </a:defRPr>
            </a:lvl4pPr>
            <a:lvl5pPr marL="2057400" indent="-228600">
              <a:spcBef>
                <a:spcPct val="20000"/>
              </a:spcBef>
              <a:buChar char="»"/>
              <a:defRPr sz="1600">
                <a:solidFill>
                  <a:schemeClr val="tx1"/>
                </a:solidFill>
                <a:latin typeface="Univers 45 Light" pitchFamily="2" charset="0"/>
              </a:defRPr>
            </a:lvl5pPr>
            <a:lvl6pPr marL="2514600" indent="-228600" eaLnBrk="0" fontAlgn="base" hangingPunct="0">
              <a:spcBef>
                <a:spcPct val="20000"/>
              </a:spcBef>
              <a:spcAft>
                <a:spcPct val="0"/>
              </a:spcAft>
              <a:buChar char="»"/>
              <a:defRPr sz="1600">
                <a:solidFill>
                  <a:schemeClr val="tx1"/>
                </a:solidFill>
                <a:latin typeface="Univers 45 Light" pitchFamily="2" charset="0"/>
              </a:defRPr>
            </a:lvl6pPr>
            <a:lvl7pPr marL="2971800" indent="-228600" eaLnBrk="0" fontAlgn="base" hangingPunct="0">
              <a:spcBef>
                <a:spcPct val="20000"/>
              </a:spcBef>
              <a:spcAft>
                <a:spcPct val="0"/>
              </a:spcAft>
              <a:buChar char="»"/>
              <a:defRPr sz="1600">
                <a:solidFill>
                  <a:schemeClr val="tx1"/>
                </a:solidFill>
                <a:latin typeface="Univers 45 Light" pitchFamily="2" charset="0"/>
              </a:defRPr>
            </a:lvl7pPr>
            <a:lvl8pPr marL="3429000" indent="-228600" eaLnBrk="0" fontAlgn="base" hangingPunct="0">
              <a:spcBef>
                <a:spcPct val="20000"/>
              </a:spcBef>
              <a:spcAft>
                <a:spcPct val="0"/>
              </a:spcAft>
              <a:buChar char="»"/>
              <a:defRPr sz="1600">
                <a:solidFill>
                  <a:schemeClr val="tx1"/>
                </a:solidFill>
                <a:latin typeface="Univers 45 Light" pitchFamily="2" charset="0"/>
              </a:defRPr>
            </a:lvl8pPr>
            <a:lvl9pPr marL="3886200" indent="-228600" eaLnBrk="0" fontAlgn="base" hangingPunct="0">
              <a:spcBef>
                <a:spcPct val="20000"/>
              </a:spcBef>
              <a:spcAft>
                <a:spcPct val="0"/>
              </a:spcAft>
              <a:buChar char="»"/>
              <a:defRPr sz="1600">
                <a:solidFill>
                  <a:schemeClr val="tx1"/>
                </a:solidFill>
                <a:latin typeface="Univers 45 Light" pitchFamily="2" charset="0"/>
              </a:defRPr>
            </a:lvl9pPr>
          </a:lstStyle>
          <a:p>
            <a:pPr>
              <a:spcAft>
                <a:spcPct val="0"/>
              </a:spcAft>
              <a:buFontTx/>
              <a:buNone/>
            </a:pPr>
            <a:r>
              <a:rPr lang="en-US" altLang="en-US" sz="1200" dirty="0">
                <a:solidFill>
                  <a:srgbClr val="FFFF00"/>
                </a:solidFill>
                <a:cs typeface="Arial" charset="0"/>
              </a:rPr>
              <a:t>2019 Sucker Rod Pumping Workshop Oklahoma City, OK</a:t>
            </a:r>
          </a:p>
        </p:txBody>
      </p:sp>
    </p:spTree>
    <p:extLst>
      <p:ext uri="{BB962C8B-B14F-4D97-AF65-F5344CB8AC3E}">
        <p14:creationId xmlns:p14="http://schemas.microsoft.com/office/powerpoint/2010/main" val="1659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7772400" y="6324600"/>
            <a:ext cx="1219200" cy="396875"/>
          </a:xfrm>
        </p:spPr>
        <p:txBody>
          <a:bodyPr/>
          <a:lstStyle/>
          <a:p>
            <a:fld id="{6E2D2B3B-882E-40F3-A32F-6DD516915044}" type="slidenum">
              <a:rPr lang="en-US" smtClean="0"/>
              <a:pPr/>
              <a:t>‹#›</a:t>
            </a:fld>
            <a:endParaRPr lang="en-US"/>
          </a:p>
        </p:txBody>
      </p:sp>
      <p:sp>
        <p:nvSpPr>
          <p:cNvPr id="7" name="Date Placeholder 3"/>
          <p:cNvSpPr>
            <a:spLocks noGrp="1"/>
          </p:cNvSpPr>
          <p:nvPr>
            <p:ph type="dt" sz="half" idx="2"/>
          </p:nvPr>
        </p:nvSpPr>
        <p:spPr>
          <a:xfrm>
            <a:off x="152400" y="6356351"/>
            <a:ext cx="1981200" cy="349250"/>
          </a:xfrm>
          <a:prstGeom prst="rect">
            <a:avLst/>
          </a:prstGeom>
        </p:spPr>
        <p:txBody>
          <a:bodyPr vert="horz" lIns="91440" tIns="45720" rIns="91440" bIns="45720" rtlCol="0" anchor="ctr"/>
          <a:lstStyle>
            <a:lvl1pPr algn="l">
              <a:defRPr sz="1200" b="1">
                <a:solidFill>
                  <a:srgbClr val="FFFF00"/>
                </a:solidFill>
              </a:defRPr>
            </a:lvl1pPr>
          </a:lstStyle>
          <a:p>
            <a:pPr>
              <a:spcAft>
                <a:spcPct val="0"/>
              </a:spcAft>
            </a:pPr>
            <a:r>
              <a:rPr lang="en-US" altLang="en-US" dirty="0">
                <a:cs typeface="Arial" charset="0"/>
              </a:rPr>
              <a:t>Sept. 9 - 12, 2019</a:t>
            </a:r>
          </a:p>
        </p:txBody>
      </p:sp>
      <p:sp>
        <p:nvSpPr>
          <p:cNvPr id="6" name="Footer Placeholder 4"/>
          <p:cNvSpPr>
            <a:spLocks noGrp="1"/>
          </p:cNvSpPr>
          <p:nvPr>
            <p:ph type="ftr" sz="quarter" idx="11"/>
          </p:nvPr>
        </p:nvSpPr>
        <p:spPr>
          <a:xfrm>
            <a:off x="2266545" y="6324600"/>
            <a:ext cx="4990289" cy="235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40000"/>
              </a:spcAft>
              <a:buChar char="•"/>
              <a:defRPr sz="2400" b="1">
                <a:solidFill>
                  <a:schemeClr val="tx1"/>
                </a:solidFill>
                <a:latin typeface="Arial" charset="0"/>
              </a:defRPr>
            </a:lvl1pPr>
            <a:lvl2pPr marL="742950" indent="-285750">
              <a:spcAft>
                <a:spcPct val="40000"/>
              </a:spcAft>
              <a:buChar char="–"/>
              <a:defRPr sz="2000" b="1">
                <a:solidFill>
                  <a:schemeClr val="tx1"/>
                </a:solidFill>
                <a:latin typeface="Arial" charset="0"/>
              </a:defRPr>
            </a:lvl2pPr>
            <a:lvl3pPr marL="1143000" indent="-228600">
              <a:spcAft>
                <a:spcPct val="40000"/>
              </a:spcAft>
              <a:buChar char="•"/>
              <a:defRPr sz="2400" b="1">
                <a:solidFill>
                  <a:schemeClr val="tx1"/>
                </a:solidFill>
                <a:latin typeface="Arial" charset="0"/>
              </a:defRPr>
            </a:lvl3pPr>
            <a:lvl4pPr marL="1600200" indent="-228600">
              <a:spcBef>
                <a:spcPct val="20000"/>
              </a:spcBef>
              <a:buChar char="–"/>
              <a:defRPr sz="1600">
                <a:solidFill>
                  <a:schemeClr val="tx1"/>
                </a:solidFill>
                <a:latin typeface="Univers 45 Light" pitchFamily="2" charset="0"/>
              </a:defRPr>
            </a:lvl4pPr>
            <a:lvl5pPr marL="2057400" indent="-228600">
              <a:spcBef>
                <a:spcPct val="20000"/>
              </a:spcBef>
              <a:buChar char="»"/>
              <a:defRPr sz="1600">
                <a:solidFill>
                  <a:schemeClr val="tx1"/>
                </a:solidFill>
                <a:latin typeface="Univers 45 Light" pitchFamily="2" charset="0"/>
              </a:defRPr>
            </a:lvl5pPr>
            <a:lvl6pPr marL="2514600" indent="-228600" eaLnBrk="0" fontAlgn="base" hangingPunct="0">
              <a:spcBef>
                <a:spcPct val="20000"/>
              </a:spcBef>
              <a:spcAft>
                <a:spcPct val="0"/>
              </a:spcAft>
              <a:buChar char="»"/>
              <a:defRPr sz="1600">
                <a:solidFill>
                  <a:schemeClr val="tx1"/>
                </a:solidFill>
                <a:latin typeface="Univers 45 Light" pitchFamily="2" charset="0"/>
              </a:defRPr>
            </a:lvl6pPr>
            <a:lvl7pPr marL="2971800" indent="-228600" eaLnBrk="0" fontAlgn="base" hangingPunct="0">
              <a:spcBef>
                <a:spcPct val="20000"/>
              </a:spcBef>
              <a:spcAft>
                <a:spcPct val="0"/>
              </a:spcAft>
              <a:buChar char="»"/>
              <a:defRPr sz="1600">
                <a:solidFill>
                  <a:schemeClr val="tx1"/>
                </a:solidFill>
                <a:latin typeface="Univers 45 Light" pitchFamily="2" charset="0"/>
              </a:defRPr>
            </a:lvl7pPr>
            <a:lvl8pPr marL="3429000" indent="-228600" eaLnBrk="0" fontAlgn="base" hangingPunct="0">
              <a:spcBef>
                <a:spcPct val="20000"/>
              </a:spcBef>
              <a:spcAft>
                <a:spcPct val="0"/>
              </a:spcAft>
              <a:buChar char="»"/>
              <a:defRPr sz="1600">
                <a:solidFill>
                  <a:schemeClr val="tx1"/>
                </a:solidFill>
                <a:latin typeface="Univers 45 Light" pitchFamily="2" charset="0"/>
              </a:defRPr>
            </a:lvl8pPr>
            <a:lvl9pPr marL="3886200" indent="-228600" eaLnBrk="0" fontAlgn="base" hangingPunct="0">
              <a:spcBef>
                <a:spcPct val="20000"/>
              </a:spcBef>
              <a:spcAft>
                <a:spcPct val="0"/>
              </a:spcAft>
              <a:buChar char="»"/>
              <a:defRPr sz="1600">
                <a:solidFill>
                  <a:schemeClr val="tx1"/>
                </a:solidFill>
                <a:latin typeface="Univers 45 Light" pitchFamily="2" charset="0"/>
              </a:defRPr>
            </a:lvl9pPr>
          </a:lstStyle>
          <a:p>
            <a:pPr>
              <a:spcAft>
                <a:spcPct val="0"/>
              </a:spcAft>
              <a:buFontTx/>
              <a:buNone/>
            </a:pPr>
            <a:r>
              <a:rPr lang="en-US" altLang="en-US" sz="1200" dirty="0">
                <a:solidFill>
                  <a:srgbClr val="FFFF00"/>
                </a:solidFill>
                <a:cs typeface="Arial" charset="0"/>
              </a:rPr>
              <a:t>2019 Sucker Rod Pumping Workshop Oklahoma City, OK</a:t>
            </a:r>
          </a:p>
        </p:txBody>
      </p:sp>
    </p:spTree>
    <p:extLst>
      <p:ext uri="{BB962C8B-B14F-4D97-AF65-F5344CB8AC3E}">
        <p14:creationId xmlns:p14="http://schemas.microsoft.com/office/powerpoint/2010/main" val="3408080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2400" y="6356351"/>
            <a:ext cx="1981200" cy="349250"/>
          </a:xfrm>
          <a:prstGeom prst="rect">
            <a:avLst/>
          </a:prstGeom>
        </p:spPr>
        <p:txBody>
          <a:bodyPr/>
          <a:lstStyle>
            <a:lvl1pPr>
              <a:defRPr/>
            </a:lvl1pPr>
          </a:lstStyle>
          <a:p>
            <a:pPr>
              <a:spcAft>
                <a:spcPct val="0"/>
              </a:spcAft>
            </a:pPr>
            <a:r>
              <a:rPr lang="en-US" altLang="en-US" sz="1200" dirty="0">
                <a:solidFill>
                  <a:srgbClr val="FFFF00"/>
                </a:solidFill>
                <a:cs typeface="Arial" charset="0"/>
              </a:rPr>
              <a:t>Sept. 9 - 12, 2019</a:t>
            </a:r>
          </a:p>
        </p:txBody>
      </p:sp>
      <p:sp>
        <p:nvSpPr>
          <p:cNvPr id="4" name="Slide Number Placeholder 3"/>
          <p:cNvSpPr>
            <a:spLocks noGrp="1"/>
          </p:cNvSpPr>
          <p:nvPr>
            <p:ph type="sldNum" sz="quarter" idx="12"/>
          </p:nvPr>
        </p:nvSpPr>
        <p:spPr>
          <a:xfrm>
            <a:off x="7696200" y="6324600"/>
            <a:ext cx="1295400" cy="396875"/>
          </a:xfrm>
        </p:spPr>
        <p:txBody>
          <a:bodyPr/>
          <a:lstStyle/>
          <a:p>
            <a:fld id="{6E2D2B3B-882E-40F3-A32F-6DD516915044}" type="slidenum">
              <a:rPr lang="en-US" smtClean="0"/>
              <a:pPr/>
              <a:t>‹#›</a:t>
            </a:fld>
            <a:endParaRPr lang="en-US"/>
          </a:p>
        </p:txBody>
      </p:sp>
      <p:sp>
        <p:nvSpPr>
          <p:cNvPr id="5" name="Footer Placeholder 4"/>
          <p:cNvSpPr>
            <a:spLocks noGrp="1"/>
          </p:cNvSpPr>
          <p:nvPr>
            <p:ph type="ftr" sz="quarter" idx="11"/>
          </p:nvPr>
        </p:nvSpPr>
        <p:spPr>
          <a:xfrm>
            <a:off x="2266545" y="6438087"/>
            <a:ext cx="4990289" cy="235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40000"/>
              </a:spcAft>
              <a:buChar char="•"/>
              <a:defRPr sz="2400" b="1">
                <a:solidFill>
                  <a:schemeClr val="tx1"/>
                </a:solidFill>
                <a:latin typeface="Arial" charset="0"/>
              </a:defRPr>
            </a:lvl1pPr>
            <a:lvl2pPr marL="742950" indent="-285750">
              <a:spcAft>
                <a:spcPct val="40000"/>
              </a:spcAft>
              <a:buChar char="–"/>
              <a:defRPr sz="2000" b="1">
                <a:solidFill>
                  <a:schemeClr val="tx1"/>
                </a:solidFill>
                <a:latin typeface="Arial" charset="0"/>
              </a:defRPr>
            </a:lvl2pPr>
            <a:lvl3pPr marL="1143000" indent="-228600">
              <a:spcAft>
                <a:spcPct val="40000"/>
              </a:spcAft>
              <a:buChar char="•"/>
              <a:defRPr sz="2400" b="1">
                <a:solidFill>
                  <a:schemeClr val="tx1"/>
                </a:solidFill>
                <a:latin typeface="Arial" charset="0"/>
              </a:defRPr>
            </a:lvl3pPr>
            <a:lvl4pPr marL="1600200" indent="-228600">
              <a:spcBef>
                <a:spcPct val="20000"/>
              </a:spcBef>
              <a:buChar char="–"/>
              <a:defRPr sz="1600">
                <a:solidFill>
                  <a:schemeClr val="tx1"/>
                </a:solidFill>
                <a:latin typeface="Univers 45 Light" pitchFamily="2" charset="0"/>
              </a:defRPr>
            </a:lvl4pPr>
            <a:lvl5pPr marL="2057400" indent="-228600">
              <a:spcBef>
                <a:spcPct val="20000"/>
              </a:spcBef>
              <a:buChar char="»"/>
              <a:defRPr sz="1600">
                <a:solidFill>
                  <a:schemeClr val="tx1"/>
                </a:solidFill>
                <a:latin typeface="Univers 45 Light" pitchFamily="2" charset="0"/>
              </a:defRPr>
            </a:lvl5pPr>
            <a:lvl6pPr marL="2514600" indent="-228600" eaLnBrk="0" fontAlgn="base" hangingPunct="0">
              <a:spcBef>
                <a:spcPct val="20000"/>
              </a:spcBef>
              <a:spcAft>
                <a:spcPct val="0"/>
              </a:spcAft>
              <a:buChar char="»"/>
              <a:defRPr sz="1600">
                <a:solidFill>
                  <a:schemeClr val="tx1"/>
                </a:solidFill>
                <a:latin typeface="Univers 45 Light" pitchFamily="2" charset="0"/>
              </a:defRPr>
            </a:lvl6pPr>
            <a:lvl7pPr marL="2971800" indent="-228600" eaLnBrk="0" fontAlgn="base" hangingPunct="0">
              <a:spcBef>
                <a:spcPct val="20000"/>
              </a:spcBef>
              <a:spcAft>
                <a:spcPct val="0"/>
              </a:spcAft>
              <a:buChar char="»"/>
              <a:defRPr sz="1600">
                <a:solidFill>
                  <a:schemeClr val="tx1"/>
                </a:solidFill>
                <a:latin typeface="Univers 45 Light" pitchFamily="2" charset="0"/>
              </a:defRPr>
            </a:lvl7pPr>
            <a:lvl8pPr marL="3429000" indent="-228600" eaLnBrk="0" fontAlgn="base" hangingPunct="0">
              <a:spcBef>
                <a:spcPct val="20000"/>
              </a:spcBef>
              <a:spcAft>
                <a:spcPct val="0"/>
              </a:spcAft>
              <a:buChar char="»"/>
              <a:defRPr sz="1600">
                <a:solidFill>
                  <a:schemeClr val="tx1"/>
                </a:solidFill>
                <a:latin typeface="Univers 45 Light" pitchFamily="2" charset="0"/>
              </a:defRPr>
            </a:lvl8pPr>
            <a:lvl9pPr marL="3886200" indent="-228600" eaLnBrk="0" fontAlgn="base" hangingPunct="0">
              <a:spcBef>
                <a:spcPct val="20000"/>
              </a:spcBef>
              <a:spcAft>
                <a:spcPct val="0"/>
              </a:spcAft>
              <a:buChar char="»"/>
              <a:defRPr sz="1600">
                <a:solidFill>
                  <a:schemeClr val="tx1"/>
                </a:solidFill>
                <a:latin typeface="Univers 45 Light" pitchFamily="2" charset="0"/>
              </a:defRPr>
            </a:lvl9pPr>
          </a:lstStyle>
          <a:p>
            <a:pPr>
              <a:spcAft>
                <a:spcPct val="0"/>
              </a:spcAft>
              <a:buFontTx/>
              <a:buNone/>
            </a:pPr>
            <a:r>
              <a:rPr lang="en-US" altLang="en-US" sz="1200" dirty="0">
                <a:solidFill>
                  <a:srgbClr val="FFFF00"/>
                </a:solidFill>
                <a:cs typeface="Arial" charset="0"/>
              </a:rPr>
              <a:t>2019 Sucker Rod Pumping Workshop Oklahoma City, OK</a:t>
            </a:r>
          </a:p>
        </p:txBody>
      </p:sp>
      <p:sp>
        <p:nvSpPr>
          <p:cNvPr id="6" name="Title 1"/>
          <p:cNvSpPr>
            <a:spLocks noGrp="1"/>
          </p:cNvSpPr>
          <p:nvPr>
            <p:ph type="title"/>
          </p:nvPr>
        </p:nvSpPr>
        <p:spPr>
          <a:xfrm>
            <a:off x="228600" y="274638"/>
            <a:ext cx="8686800" cy="792162"/>
          </a:xfrm>
        </p:spPr>
        <p:txBody>
          <a:bodyPr/>
          <a:lstStyle/>
          <a:p>
            <a:r>
              <a:rPr lang="en-US"/>
              <a:t>Click to edit Master title style</a:t>
            </a:r>
          </a:p>
        </p:txBody>
      </p:sp>
    </p:spTree>
    <p:extLst>
      <p:ext uri="{BB962C8B-B14F-4D97-AF65-F5344CB8AC3E}">
        <p14:creationId xmlns:p14="http://schemas.microsoft.com/office/powerpoint/2010/main" val="3400056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F38EF-AF30-4E12-8D01-476FCD2B0A2B}" type="datetime1">
              <a:rPr lang="en-US" smtClean="0"/>
              <a:t>9/7/2019</a:t>
            </a:fld>
            <a:endParaRPr lang="en-US"/>
          </a:p>
        </p:txBody>
      </p:sp>
      <p:sp>
        <p:nvSpPr>
          <p:cNvPr id="3" name="Footer Placeholder 2"/>
          <p:cNvSpPr>
            <a:spLocks noGrp="1"/>
          </p:cNvSpPr>
          <p:nvPr>
            <p:ph type="ftr" sz="quarter" idx="11"/>
          </p:nvPr>
        </p:nvSpPr>
        <p:spPr/>
        <p:txBody>
          <a:bodyPr/>
          <a:lstStyle/>
          <a:p>
            <a:r>
              <a:rPr lang="en-US"/>
              <a:t>2019 SouthWestern Petroleum Short Course, April 15-18th, Lubbock TX</a:t>
            </a:r>
          </a:p>
        </p:txBody>
      </p:sp>
      <p:sp>
        <p:nvSpPr>
          <p:cNvPr id="4" name="Slide Number Placeholder 3"/>
          <p:cNvSpPr>
            <a:spLocks noGrp="1"/>
          </p:cNvSpPr>
          <p:nvPr>
            <p:ph type="sldNum" sz="quarter" idx="12"/>
          </p:nvPr>
        </p:nvSpPr>
        <p:spPr/>
        <p:txBody>
          <a:bodyPr/>
          <a:lstStyle/>
          <a:p>
            <a:fld id="{0988314B-B0F1-4905-BFA6-17EFE31B6DEA}" type="slidenum">
              <a:rPr lang="en-US" smtClean="0"/>
              <a:t>‹#›</a:t>
            </a:fld>
            <a:endParaRPr lang="en-US"/>
          </a:p>
        </p:txBody>
      </p:sp>
    </p:spTree>
    <p:extLst>
      <p:ext uri="{BB962C8B-B14F-4D97-AF65-F5344CB8AC3E}">
        <p14:creationId xmlns:p14="http://schemas.microsoft.com/office/powerpoint/2010/main" val="21567183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7" name="Rectangle 7"/>
          <p:cNvSpPr>
            <a:spLocks noChangeArrowheads="1"/>
          </p:cNvSpPr>
          <p:nvPr/>
        </p:nvSpPr>
        <p:spPr bwMode="hidden">
          <a:xfrm>
            <a:off x="0" y="0"/>
            <a:ext cx="9144000" cy="121443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Univers 45 Light" pitchFamily="2" charset="0"/>
              </a:defRPr>
            </a:lvl1pPr>
            <a:lvl2pPr marL="742950" indent="-285750">
              <a:defRPr sz="2000">
                <a:solidFill>
                  <a:schemeClr val="tx1"/>
                </a:solidFill>
                <a:latin typeface="Univers 45 Light" pitchFamily="2" charset="0"/>
              </a:defRPr>
            </a:lvl2pPr>
            <a:lvl3pPr marL="1143000" indent="-228600">
              <a:defRPr sz="2000">
                <a:solidFill>
                  <a:schemeClr val="tx1"/>
                </a:solidFill>
                <a:latin typeface="Univers 45 Light" pitchFamily="2" charset="0"/>
              </a:defRPr>
            </a:lvl3pPr>
            <a:lvl4pPr marL="1600200" indent="-228600">
              <a:defRPr sz="2000">
                <a:solidFill>
                  <a:schemeClr val="tx1"/>
                </a:solidFill>
                <a:latin typeface="Univers 45 Light" pitchFamily="2" charset="0"/>
              </a:defRPr>
            </a:lvl4pPr>
            <a:lvl5pPr marL="2057400" indent="-228600">
              <a:defRPr sz="2000">
                <a:solidFill>
                  <a:schemeClr val="tx1"/>
                </a:solidFill>
                <a:latin typeface="Univers 45 Light" pitchFamily="2" charset="0"/>
              </a:defRPr>
            </a:lvl5pPr>
            <a:lvl6pPr marL="2514600" indent="-228600" eaLnBrk="0" fontAlgn="base" hangingPunct="0">
              <a:spcBef>
                <a:spcPct val="0"/>
              </a:spcBef>
              <a:spcAft>
                <a:spcPct val="0"/>
              </a:spcAft>
              <a:defRPr sz="2000">
                <a:solidFill>
                  <a:schemeClr val="tx1"/>
                </a:solidFill>
                <a:latin typeface="Univers 45 Light" pitchFamily="2" charset="0"/>
              </a:defRPr>
            </a:lvl6pPr>
            <a:lvl7pPr marL="2971800" indent="-228600" eaLnBrk="0" fontAlgn="base" hangingPunct="0">
              <a:spcBef>
                <a:spcPct val="0"/>
              </a:spcBef>
              <a:spcAft>
                <a:spcPct val="0"/>
              </a:spcAft>
              <a:defRPr sz="2000">
                <a:solidFill>
                  <a:schemeClr val="tx1"/>
                </a:solidFill>
                <a:latin typeface="Univers 45 Light" pitchFamily="2" charset="0"/>
              </a:defRPr>
            </a:lvl7pPr>
            <a:lvl8pPr marL="3429000" indent="-228600" eaLnBrk="0" fontAlgn="base" hangingPunct="0">
              <a:spcBef>
                <a:spcPct val="0"/>
              </a:spcBef>
              <a:spcAft>
                <a:spcPct val="0"/>
              </a:spcAft>
              <a:defRPr sz="2000">
                <a:solidFill>
                  <a:schemeClr val="tx1"/>
                </a:solidFill>
                <a:latin typeface="Univers 45 Light" pitchFamily="2" charset="0"/>
              </a:defRPr>
            </a:lvl8pPr>
            <a:lvl9pPr marL="3886200" indent="-228600" eaLnBrk="0" fontAlgn="base" hangingPunct="0">
              <a:spcBef>
                <a:spcPct val="0"/>
              </a:spcBef>
              <a:spcAft>
                <a:spcPct val="0"/>
              </a:spcAft>
              <a:defRPr sz="2000">
                <a:solidFill>
                  <a:schemeClr val="tx1"/>
                </a:solidFill>
                <a:latin typeface="Univers 45 Light" pitchFamily="2" charset="0"/>
              </a:defRPr>
            </a:lvl9pPr>
          </a:lstStyle>
          <a:p>
            <a:pPr>
              <a:defRPr/>
            </a:pPr>
            <a:endParaRPr lang="en-US" altLang="en-US" dirty="0">
              <a:latin typeface="Arial Unicode MS" panose="020B0604020202020204" pitchFamily="34" charset="-128"/>
            </a:endParaRPr>
          </a:p>
        </p:txBody>
      </p:sp>
      <p:sp>
        <p:nvSpPr>
          <p:cNvPr id="3" name="Text Placeholder 2"/>
          <p:cNvSpPr>
            <a:spLocks noGrp="1"/>
          </p:cNvSpPr>
          <p:nvPr>
            <p:ph type="body" idx="1"/>
          </p:nvPr>
        </p:nvSpPr>
        <p:spPr>
          <a:xfrm>
            <a:off x="304800" y="1447800"/>
            <a:ext cx="8534400" cy="4678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6" name="Slide Number Placeholder 5"/>
          <p:cNvSpPr>
            <a:spLocks noGrp="1"/>
          </p:cNvSpPr>
          <p:nvPr>
            <p:ph type="sldNum" sz="quarter" idx="4"/>
          </p:nvPr>
        </p:nvSpPr>
        <p:spPr>
          <a:xfrm>
            <a:off x="7696200" y="6356351"/>
            <a:ext cx="1295400" cy="349250"/>
          </a:xfrm>
          <a:prstGeom prst="rect">
            <a:avLst/>
          </a:prstGeom>
        </p:spPr>
        <p:txBody>
          <a:bodyPr vert="horz" lIns="91440" tIns="45720" rIns="91440" bIns="45720" rtlCol="0" anchor="ctr"/>
          <a:lstStyle>
            <a:lvl1pPr algn="r">
              <a:defRPr sz="1200" b="1">
                <a:solidFill>
                  <a:srgbClr val="FFFF00"/>
                </a:solidFill>
              </a:defRPr>
            </a:lvl1pPr>
          </a:lstStyle>
          <a:p>
            <a:fld id="{6E2D2B3B-882E-40F3-A32F-6DD516915044}" type="slidenum">
              <a:rPr lang="en-US" smtClean="0"/>
              <a:pPr/>
              <a:t>‹#›</a:t>
            </a:fld>
            <a:endParaRPr lang="en-US" dirty="0"/>
          </a:p>
        </p:txBody>
      </p:sp>
      <p:sp>
        <p:nvSpPr>
          <p:cNvPr id="2" name="Title Placeholder 1"/>
          <p:cNvSpPr>
            <a:spLocks noGrp="1"/>
          </p:cNvSpPr>
          <p:nvPr>
            <p:ph type="title"/>
          </p:nvPr>
        </p:nvSpPr>
        <p:spPr>
          <a:xfrm>
            <a:off x="228600" y="274638"/>
            <a:ext cx="8686800" cy="7921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Date Placeholder 1"/>
          <p:cNvSpPr>
            <a:spLocks noGrp="1"/>
          </p:cNvSpPr>
          <p:nvPr>
            <p:ph type="dt" sz="half" idx="2"/>
          </p:nvPr>
        </p:nvSpPr>
        <p:spPr>
          <a:xfrm>
            <a:off x="152400" y="6356351"/>
            <a:ext cx="1981200" cy="349250"/>
          </a:xfrm>
          <a:prstGeom prst="rect">
            <a:avLst/>
          </a:prstGeom>
        </p:spPr>
        <p:txBody>
          <a:bodyPr/>
          <a:lstStyle>
            <a:lvl1pPr>
              <a:defRPr b="1"/>
            </a:lvl1pPr>
          </a:lstStyle>
          <a:p>
            <a:pPr>
              <a:spcAft>
                <a:spcPct val="0"/>
              </a:spcAft>
            </a:pPr>
            <a:r>
              <a:rPr lang="en-US" altLang="en-US" sz="1200" dirty="0">
                <a:solidFill>
                  <a:srgbClr val="FFFF00"/>
                </a:solidFill>
                <a:cs typeface="Arial" charset="0"/>
              </a:rPr>
              <a:t>Sept. 9 - 12, 2019</a:t>
            </a:r>
          </a:p>
        </p:txBody>
      </p:sp>
      <p:sp>
        <p:nvSpPr>
          <p:cNvPr id="9" name="Footer Placeholder 4"/>
          <p:cNvSpPr>
            <a:spLocks noGrp="1"/>
          </p:cNvSpPr>
          <p:nvPr>
            <p:ph type="ftr" sz="quarter" idx="3"/>
          </p:nvPr>
        </p:nvSpPr>
        <p:spPr>
          <a:xfrm>
            <a:off x="2266545" y="6324600"/>
            <a:ext cx="4990289" cy="235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Aft>
                <a:spcPct val="40000"/>
              </a:spcAft>
              <a:buChar char="•"/>
              <a:defRPr sz="2400" b="1">
                <a:solidFill>
                  <a:schemeClr val="tx1"/>
                </a:solidFill>
                <a:latin typeface="Arial" charset="0"/>
              </a:defRPr>
            </a:lvl1pPr>
            <a:lvl2pPr marL="742950" indent="-285750">
              <a:spcAft>
                <a:spcPct val="40000"/>
              </a:spcAft>
              <a:buChar char="–"/>
              <a:defRPr sz="2000" b="1">
                <a:solidFill>
                  <a:schemeClr val="tx1"/>
                </a:solidFill>
                <a:latin typeface="Arial" charset="0"/>
              </a:defRPr>
            </a:lvl2pPr>
            <a:lvl3pPr marL="1143000" indent="-228600">
              <a:spcAft>
                <a:spcPct val="40000"/>
              </a:spcAft>
              <a:buChar char="•"/>
              <a:defRPr sz="2400" b="1">
                <a:solidFill>
                  <a:schemeClr val="tx1"/>
                </a:solidFill>
                <a:latin typeface="Arial" charset="0"/>
              </a:defRPr>
            </a:lvl3pPr>
            <a:lvl4pPr marL="1600200" indent="-228600">
              <a:spcBef>
                <a:spcPct val="20000"/>
              </a:spcBef>
              <a:buChar char="–"/>
              <a:defRPr sz="1600">
                <a:solidFill>
                  <a:schemeClr val="tx1"/>
                </a:solidFill>
                <a:latin typeface="Univers 45 Light" pitchFamily="2" charset="0"/>
              </a:defRPr>
            </a:lvl4pPr>
            <a:lvl5pPr marL="2057400" indent="-228600">
              <a:spcBef>
                <a:spcPct val="20000"/>
              </a:spcBef>
              <a:buChar char="»"/>
              <a:defRPr sz="1600">
                <a:solidFill>
                  <a:schemeClr val="tx1"/>
                </a:solidFill>
                <a:latin typeface="Univers 45 Light" pitchFamily="2" charset="0"/>
              </a:defRPr>
            </a:lvl5pPr>
            <a:lvl6pPr marL="2514600" indent="-228600" eaLnBrk="0" fontAlgn="base" hangingPunct="0">
              <a:spcBef>
                <a:spcPct val="20000"/>
              </a:spcBef>
              <a:spcAft>
                <a:spcPct val="0"/>
              </a:spcAft>
              <a:buChar char="»"/>
              <a:defRPr sz="1600">
                <a:solidFill>
                  <a:schemeClr val="tx1"/>
                </a:solidFill>
                <a:latin typeface="Univers 45 Light" pitchFamily="2" charset="0"/>
              </a:defRPr>
            </a:lvl6pPr>
            <a:lvl7pPr marL="2971800" indent="-228600" eaLnBrk="0" fontAlgn="base" hangingPunct="0">
              <a:spcBef>
                <a:spcPct val="20000"/>
              </a:spcBef>
              <a:spcAft>
                <a:spcPct val="0"/>
              </a:spcAft>
              <a:buChar char="»"/>
              <a:defRPr sz="1600">
                <a:solidFill>
                  <a:schemeClr val="tx1"/>
                </a:solidFill>
                <a:latin typeface="Univers 45 Light" pitchFamily="2" charset="0"/>
              </a:defRPr>
            </a:lvl7pPr>
            <a:lvl8pPr marL="3429000" indent="-228600" eaLnBrk="0" fontAlgn="base" hangingPunct="0">
              <a:spcBef>
                <a:spcPct val="20000"/>
              </a:spcBef>
              <a:spcAft>
                <a:spcPct val="0"/>
              </a:spcAft>
              <a:buChar char="»"/>
              <a:defRPr sz="1600">
                <a:solidFill>
                  <a:schemeClr val="tx1"/>
                </a:solidFill>
                <a:latin typeface="Univers 45 Light" pitchFamily="2" charset="0"/>
              </a:defRPr>
            </a:lvl8pPr>
            <a:lvl9pPr marL="3886200" indent="-228600" eaLnBrk="0" fontAlgn="base" hangingPunct="0">
              <a:spcBef>
                <a:spcPct val="20000"/>
              </a:spcBef>
              <a:spcAft>
                <a:spcPct val="0"/>
              </a:spcAft>
              <a:buChar char="»"/>
              <a:defRPr sz="1600">
                <a:solidFill>
                  <a:schemeClr val="tx1"/>
                </a:solidFill>
                <a:latin typeface="Univers 45 Light" pitchFamily="2" charset="0"/>
              </a:defRPr>
            </a:lvl9pPr>
          </a:lstStyle>
          <a:p>
            <a:pPr>
              <a:spcAft>
                <a:spcPct val="0"/>
              </a:spcAft>
              <a:buFontTx/>
              <a:buNone/>
            </a:pPr>
            <a:r>
              <a:rPr lang="en-US" altLang="en-US" sz="1200" dirty="0">
                <a:solidFill>
                  <a:srgbClr val="FFFF00"/>
                </a:solidFill>
                <a:cs typeface="Arial" charset="0"/>
              </a:rPr>
              <a:t>2019 Sucker Rod Pumping Workshop Oklahoma City, OK</a:t>
            </a:r>
          </a:p>
        </p:txBody>
      </p:sp>
    </p:spTree>
    <p:extLst>
      <p:ext uri="{BB962C8B-B14F-4D97-AF65-F5344CB8AC3E}">
        <p14:creationId xmlns:p14="http://schemas.microsoft.com/office/powerpoint/2010/main" val="1384784517"/>
      </p:ext>
    </p:extLst>
  </p:cSld>
  <p:clrMap bg1="lt1" tx1="dk1" bg2="lt2" tx2="dk2" accent1="accent1" accent2="accent2" accent3="accent3" accent4="accent4" accent5="accent5" accent6="accent6" hlink="hlink" folHlink="folHlink"/>
  <p:sldLayoutIdLst>
    <p:sldLayoutId id="2147483975" r:id="rId1"/>
    <p:sldLayoutId id="2147483964" r:id="rId2"/>
    <p:sldLayoutId id="2147483966" r:id="rId3"/>
    <p:sldLayoutId id="2147483968" r:id="rId4"/>
    <p:sldLayoutId id="2147483969" r:id="rId5"/>
    <p:sldLayoutId id="2147483977" r:id="rId6"/>
  </p:sldLayoutIdLst>
  <p:hf hdr="0"/>
  <p:txStyles>
    <p:titleStyle>
      <a:lvl1pPr algn="l" defTabSz="914400" rtl="0" eaLnBrk="1" latinLnBrk="0" hangingPunct="1">
        <a:spcBef>
          <a:spcPct val="0"/>
        </a:spcBef>
        <a:buNone/>
        <a:defRPr sz="42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baseline="0">
          <a:solidFill>
            <a:schemeClr val="bg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mailto:Victoria.pons@bhge.com"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95300" y="2438400"/>
            <a:ext cx="8153400" cy="569912"/>
          </a:xfrm>
        </p:spPr>
        <p:txBody>
          <a:bodyPr/>
          <a:lstStyle/>
          <a:p>
            <a:pPr algn="ctr"/>
            <a:r>
              <a:rPr lang="en-US" dirty="0"/>
              <a:t>IRIS: </a:t>
            </a:r>
            <a:br>
              <a:rPr lang="en-US" dirty="0"/>
            </a:br>
            <a:r>
              <a:rPr lang="en-US" dirty="0"/>
              <a:t>GETTING MORE OUT OF YOUR WELLS!</a:t>
            </a:r>
          </a:p>
        </p:txBody>
      </p:sp>
      <p:sp>
        <p:nvSpPr>
          <p:cNvPr id="7" name="Subtitle 6"/>
          <p:cNvSpPr>
            <a:spLocks noGrp="1"/>
          </p:cNvSpPr>
          <p:nvPr>
            <p:ph type="subTitle" idx="1"/>
          </p:nvPr>
        </p:nvSpPr>
        <p:spPr>
          <a:xfrm>
            <a:off x="4800600" y="4495800"/>
            <a:ext cx="3640138" cy="1828800"/>
          </a:xfrm>
        </p:spPr>
        <p:txBody>
          <a:bodyPr>
            <a:normAutofit lnSpcReduction="10000"/>
          </a:bodyPr>
          <a:lstStyle/>
          <a:p>
            <a:r>
              <a:rPr lang="en-US" dirty="0"/>
              <a:t>Victoria Pons, Ph. D.</a:t>
            </a:r>
          </a:p>
          <a:p>
            <a:r>
              <a:rPr lang="en-US" dirty="0"/>
              <a:t>Senior Chief Scientist</a:t>
            </a:r>
          </a:p>
          <a:p>
            <a:r>
              <a:rPr lang="en-US" dirty="0"/>
              <a:t>Automation &amp; Optimization</a:t>
            </a:r>
          </a:p>
          <a:p>
            <a:r>
              <a:rPr lang="en-US" dirty="0"/>
              <a:t>Artificial Lift Research</a:t>
            </a:r>
          </a:p>
          <a:p>
            <a:r>
              <a:rPr lang="en-US" dirty="0"/>
              <a:t>Victoria.pons@bhge.com</a:t>
            </a:r>
          </a:p>
          <a:p>
            <a:endParaRPr lang="en-US" dirty="0"/>
          </a:p>
        </p:txBody>
      </p:sp>
      <p:pic>
        <p:nvPicPr>
          <p:cNvPr id="3" name="Picture 2">
            <a:extLst>
              <a:ext uri="{FF2B5EF4-FFF2-40B4-BE49-F238E27FC236}">
                <a16:creationId xmlns:a16="http://schemas.microsoft.com/office/drawing/2014/main" id="{CE24671E-7C83-4CAF-8A37-8990AE5D80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708" y="4495800"/>
            <a:ext cx="3549381" cy="1674811"/>
          </a:xfrm>
          <a:prstGeom prst="rect">
            <a:avLst/>
          </a:prstGeom>
        </p:spPr>
      </p:pic>
    </p:spTree>
    <p:extLst>
      <p:ext uri="{BB962C8B-B14F-4D97-AF65-F5344CB8AC3E}">
        <p14:creationId xmlns:p14="http://schemas.microsoft.com/office/powerpoint/2010/main" val="607989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FB43076-D858-44ED-931A-AD498779F2D9}"/>
              </a:ext>
            </a:extLst>
          </p:cNvPr>
          <p:cNvSpPr txBox="1">
            <a:spLocks/>
          </p:cNvSpPr>
          <p:nvPr/>
        </p:nvSpPr>
        <p:spPr>
          <a:xfrm>
            <a:off x="304800" y="86391"/>
            <a:ext cx="82003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altLang="en-US" sz="3200" kern="1200" dirty="0">
                <a:solidFill>
                  <a:schemeClr val="bg1"/>
                </a:solidFill>
                <a:latin typeface="GE Inspira Sans" panose="020B0503060000000003" pitchFamily="34" charset="0"/>
              </a:rPr>
              <a:t>Normalized downhole data</a:t>
            </a:r>
          </a:p>
        </p:txBody>
      </p:sp>
      <p:pic>
        <p:nvPicPr>
          <p:cNvPr id="8" name="Picture 7">
            <a:extLst>
              <a:ext uri="{FF2B5EF4-FFF2-40B4-BE49-F238E27FC236}">
                <a16:creationId xmlns:a16="http://schemas.microsoft.com/office/drawing/2014/main" id="{D302BDE7-A704-410A-82F8-27A0B633802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51740" y="2133600"/>
            <a:ext cx="4070220" cy="3411505"/>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6D05EC0-D5A1-4682-8FEA-D60EDE7E0680}"/>
                  </a:ext>
                </a:extLst>
              </p:cNvPr>
              <p:cNvSpPr txBox="1"/>
              <p:nvPr/>
            </p:nvSpPr>
            <p:spPr>
              <a:xfrm>
                <a:off x="5018410" y="2307519"/>
                <a:ext cx="4125590" cy="4361474"/>
              </a:xfrm>
              <a:prstGeom prst="rect">
                <a:avLst/>
              </a:prstGeom>
            </p:spPr>
            <p:txBody>
              <a:bodyPr vert="horz" lIns="91440" tIns="45720" rIns="91440" bIns="45720" rtlCol="0" anchor="t">
                <a:normAutofit/>
              </a:bodyPr>
              <a:lstStyle/>
              <a:p>
                <a:pPr defTabSz="914400">
                  <a:lnSpc>
                    <a:spcPct val="90000"/>
                  </a:lnSpc>
                  <a:spcAft>
                    <a:spcPts val="600"/>
                  </a:spcAft>
                </a:pPr>
                <a:r>
                  <a:rPr lang="en-US" sz="2000" dirty="0">
                    <a:solidFill>
                      <a:schemeClr val="bg1"/>
                    </a:solidFill>
                  </a:rPr>
                  <a:t>The first step in downhole data transformation is normalizing the downhole card.</a:t>
                </a:r>
              </a:p>
              <a:p>
                <a:pPr defTabSz="914400">
                  <a:lnSpc>
                    <a:spcPct val="90000"/>
                  </a:lnSpc>
                  <a:spcAft>
                    <a:spcPts val="600"/>
                  </a:spcAft>
                </a:pPr>
                <a:r>
                  <a:rPr lang="en-US" sz="2000" dirty="0">
                    <a:solidFill>
                      <a:schemeClr val="bg1"/>
                    </a:solidFill>
                  </a:rPr>
                  <a:t>Position and load data are divided by their respective spans</a:t>
                </a:r>
              </a:p>
              <a:p>
                <a:pPr/>
                <a14:m>
                  <m:oMathPara xmlns:m="http://schemas.openxmlformats.org/officeDocument/2006/math">
                    <m:oMathParaPr>
                      <m:jc m:val="centerGroup"/>
                    </m:oMathParaPr>
                    <m:oMath xmlns:m="http://schemas.openxmlformats.org/officeDocument/2006/math">
                      <m:r>
                        <a:rPr lang="en-US" sz="2000" i="1" smtClean="0">
                          <a:solidFill>
                            <a:srgbClr val="FFFF00"/>
                          </a:solidFill>
                          <a:latin typeface="Cambria Math" panose="02040503050406030204" pitchFamily="18" charset="0"/>
                        </a:rPr>
                        <m:t>𝐹𝑜𝑟</m:t>
                      </m:r>
                      <m:r>
                        <a:rPr lang="en-US" sz="2000" i="1" smtClean="0">
                          <a:solidFill>
                            <a:srgbClr val="FFFF00"/>
                          </a:solidFill>
                          <a:latin typeface="Cambria Math" panose="02040503050406030204" pitchFamily="18" charset="0"/>
                        </a:rPr>
                        <m:t> </m:t>
                      </m:r>
                      <m:r>
                        <a:rPr lang="en-US" sz="2000" i="1" smtClean="0">
                          <a:solidFill>
                            <a:srgbClr val="FFFF00"/>
                          </a:solidFill>
                          <a:latin typeface="Cambria Math" panose="02040503050406030204" pitchFamily="18" charset="0"/>
                        </a:rPr>
                        <m:t>𝑖</m:t>
                      </m:r>
                      <m:r>
                        <a:rPr lang="en-US" sz="2000" i="1" smtClean="0">
                          <a:solidFill>
                            <a:srgbClr val="FFFF00"/>
                          </a:solidFill>
                          <a:latin typeface="Cambria Math" panose="02040503050406030204" pitchFamily="18" charset="0"/>
                        </a:rPr>
                        <m:t>=1,…,</m:t>
                      </m:r>
                      <m:r>
                        <a:rPr lang="en-US" sz="2000" i="1" smtClean="0">
                          <a:solidFill>
                            <a:srgbClr val="FFFF00"/>
                          </a:solidFill>
                          <a:latin typeface="Cambria Math" panose="02040503050406030204" pitchFamily="18" charset="0"/>
                        </a:rPr>
                        <m:t>𝑁</m:t>
                      </m:r>
                      <m:r>
                        <a:rPr lang="en-US" sz="2000" i="1" smtClean="0">
                          <a:solidFill>
                            <a:srgbClr val="FFFF00"/>
                          </a:solidFill>
                          <a:latin typeface="Cambria Math" panose="02040503050406030204" pitchFamily="18" charset="0"/>
                        </a:rPr>
                        <m:t>:</m:t>
                      </m:r>
                    </m:oMath>
                  </m:oMathPara>
                </a14:m>
                <a:endParaRPr lang="en-US" sz="2000" dirty="0">
                  <a:solidFill>
                    <a:srgbClr val="FFFF00"/>
                  </a:solidFill>
                </a:endParaRPr>
              </a:p>
              <a:p>
                <a:pPr/>
                <a14:m>
                  <m:oMathPara xmlns:m="http://schemas.openxmlformats.org/officeDocument/2006/math">
                    <m:oMathParaPr>
                      <m:jc m:val="centerGroup"/>
                    </m:oMathParaPr>
                    <m:oMath xmlns:m="http://schemas.openxmlformats.org/officeDocument/2006/math">
                      <m:r>
                        <a:rPr lang="en-US" sz="2000" i="1">
                          <a:solidFill>
                            <a:srgbClr val="FFFF00"/>
                          </a:solidFill>
                          <a:latin typeface="Cambria Math" panose="02040503050406030204" pitchFamily="18" charset="0"/>
                        </a:rPr>
                        <m:t>𝑁𝑃</m:t>
                      </m:r>
                      <m:d>
                        <m:dPr>
                          <m:ctrlPr>
                            <a:rPr lang="en-US" sz="2000" i="1">
                              <a:solidFill>
                                <a:srgbClr val="FFFF00"/>
                              </a:solidFill>
                              <a:latin typeface="Cambria Math" panose="02040503050406030204" pitchFamily="18" charset="0"/>
                            </a:rPr>
                          </m:ctrlPr>
                        </m:dPr>
                        <m:e>
                          <m:r>
                            <a:rPr lang="en-US" sz="2000" i="1">
                              <a:solidFill>
                                <a:srgbClr val="FFFF00"/>
                              </a:solidFill>
                              <a:latin typeface="Cambria Math" panose="02040503050406030204" pitchFamily="18" charset="0"/>
                            </a:rPr>
                            <m:t>𝑥</m:t>
                          </m:r>
                        </m:e>
                      </m:d>
                      <m:r>
                        <a:rPr lang="en-US" sz="2000" i="1">
                          <a:solidFill>
                            <a:srgbClr val="FFFF00"/>
                          </a:solidFill>
                          <a:latin typeface="Cambria Math" panose="02040503050406030204" pitchFamily="18" charset="0"/>
                        </a:rPr>
                        <m:t>=</m:t>
                      </m:r>
                      <m:f>
                        <m:fPr>
                          <m:ctrlPr>
                            <a:rPr lang="en-US" sz="2000" i="1">
                              <a:solidFill>
                                <a:srgbClr val="FFFF00"/>
                              </a:solidFill>
                              <a:latin typeface="Cambria Math" panose="02040503050406030204" pitchFamily="18" charset="0"/>
                            </a:rPr>
                          </m:ctrlPr>
                        </m:fPr>
                        <m:num>
                          <m:r>
                            <a:rPr lang="en-US" sz="2000" i="1">
                              <a:solidFill>
                                <a:srgbClr val="FFFF00"/>
                              </a:solidFill>
                              <a:latin typeface="Cambria Math" panose="02040503050406030204" pitchFamily="18" charset="0"/>
                            </a:rPr>
                            <m:t>𝑃</m:t>
                          </m:r>
                          <m:r>
                            <a:rPr lang="en-US" sz="2000" i="1">
                              <a:solidFill>
                                <a:srgbClr val="FFFF00"/>
                              </a:solidFill>
                              <a:latin typeface="Cambria Math" panose="02040503050406030204" pitchFamily="18" charset="0"/>
                            </a:rPr>
                            <m:t>(</m:t>
                          </m:r>
                          <m:r>
                            <a:rPr lang="en-US" sz="2000" i="1">
                              <a:solidFill>
                                <a:srgbClr val="FFFF00"/>
                              </a:solidFill>
                              <a:latin typeface="Cambria Math" panose="02040503050406030204" pitchFamily="18" charset="0"/>
                            </a:rPr>
                            <m:t>𝑥</m:t>
                          </m:r>
                          <m:r>
                            <a:rPr lang="en-US" sz="2000" i="1">
                              <a:solidFill>
                                <a:srgbClr val="FFFF00"/>
                              </a:solidFill>
                              <a:latin typeface="Cambria Math" panose="02040503050406030204" pitchFamily="18" charset="0"/>
                            </a:rPr>
                            <m:t>)</m:t>
                          </m:r>
                        </m:num>
                        <m:den>
                          <m:sSub>
                            <m:sSubPr>
                              <m:ctrlPr>
                                <a:rPr lang="en-US" sz="2000" i="1">
                                  <a:solidFill>
                                    <a:srgbClr val="FFFF00"/>
                                  </a:solidFill>
                                  <a:latin typeface="Cambria Math" panose="02040503050406030204" pitchFamily="18" charset="0"/>
                                </a:rPr>
                              </m:ctrlPr>
                            </m:sSubPr>
                            <m:e>
                              <m:r>
                                <a:rPr lang="en-US" sz="2000" i="1">
                                  <a:solidFill>
                                    <a:srgbClr val="FFFF00"/>
                                  </a:solidFill>
                                  <a:latin typeface="Cambria Math" panose="02040503050406030204" pitchFamily="18" charset="0"/>
                                </a:rPr>
                                <m:t>𝑅</m:t>
                              </m:r>
                            </m:e>
                            <m:sub>
                              <m:r>
                                <a:rPr lang="en-US" sz="2000" i="1">
                                  <a:solidFill>
                                    <a:srgbClr val="FFFF00"/>
                                  </a:solidFill>
                                  <a:latin typeface="Cambria Math" panose="02040503050406030204" pitchFamily="18" charset="0"/>
                                </a:rPr>
                                <m:t>𝑃</m:t>
                              </m:r>
                            </m:sub>
                          </m:sSub>
                        </m:den>
                      </m:f>
                      <m:r>
                        <a:rPr lang="en-US" sz="2000" i="1">
                          <a:solidFill>
                            <a:srgbClr val="FFFF00"/>
                          </a:solidFill>
                          <a:latin typeface="Cambria Math" panose="02040503050406030204" pitchFamily="18" charset="0"/>
                        </a:rPr>
                        <m:t>, </m:t>
                      </m:r>
                    </m:oMath>
                  </m:oMathPara>
                </a14:m>
                <a:endParaRPr lang="en-US" sz="2000" i="1" dirty="0">
                  <a:solidFill>
                    <a:srgbClr val="FFFF00"/>
                  </a:solidFill>
                </a:endParaRPr>
              </a:p>
              <a:p>
                <a:pPr/>
                <a14:m>
                  <m:oMathPara xmlns:m="http://schemas.openxmlformats.org/officeDocument/2006/math">
                    <m:oMathParaPr>
                      <m:jc m:val="centerGroup"/>
                    </m:oMathParaPr>
                    <m:oMath xmlns:m="http://schemas.openxmlformats.org/officeDocument/2006/math">
                      <m:r>
                        <a:rPr lang="en-US" sz="2000" i="1">
                          <a:solidFill>
                            <a:srgbClr val="FFFF00"/>
                          </a:solidFill>
                          <a:latin typeface="Cambria Math" panose="02040503050406030204" pitchFamily="18" charset="0"/>
                        </a:rPr>
                        <m:t>𝑁𝐿</m:t>
                      </m:r>
                      <m:d>
                        <m:dPr>
                          <m:ctrlPr>
                            <a:rPr lang="en-US" sz="2000" i="1">
                              <a:solidFill>
                                <a:srgbClr val="FFFF00"/>
                              </a:solidFill>
                              <a:latin typeface="Cambria Math" panose="02040503050406030204" pitchFamily="18" charset="0"/>
                            </a:rPr>
                          </m:ctrlPr>
                        </m:dPr>
                        <m:e>
                          <m:r>
                            <a:rPr lang="en-US" sz="2000" i="1">
                              <a:solidFill>
                                <a:srgbClr val="FFFF00"/>
                              </a:solidFill>
                              <a:latin typeface="Cambria Math" panose="02040503050406030204" pitchFamily="18" charset="0"/>
                            </a:rPr>
                            <m:t>𝑥</m:t>
                          </m:r>
                        </m:e>
                      </m:d>
                      <m:r>
                        <a:rPr lang="en-US" sz="2000" i="1">
                          <a:solidFill>
                            <a:srgbClr val="FFFF00"/>
                          </a:solidFill>
                          <a:latin typeface="Cambria Math" panose="02040503050406030204" pitchFamily="18" charset="0"/>
                        </a:rPr>
                        <m:t>=</m:t>
                      </m:r>
                      <m:f>
                        <m:fPr>
                          <m:ctrlPr>
                            <a:rPr lang="en-US" sz="2000" i="1">
                              <a:solidFill>
                                <a:srgbClr val="FFFF00"/>
                              </a:solidFill>
                              <a:latin typeface="Cambria Math" panose="02040503050406030204" pitchFamily="18" charset="0"/>
                            </a:rPr>
                          </m:ctrlPr>
                        </m:fPr>
                        <m:num>
                          <m:r>
                            <a:rPr lang="en-US" sz="2000" i="1">
                              <a:solidFill>
                                <a:srgbClr val="FFFF00"/>
                              </a:solidFill>
                              <a:latin typeface="Cambria Math" panose="02040503050406030204" pitchFamily="18" charset="0"/>
                            </a:rPr>
                            <m:t>𝐿</m:t>
                          </m:r>
                          <m:r>
                            <a:rPr lang="en-US" sz="2000" i="1">
                              <a:solidFill>
                                <a:srgbClr val="FFFF00"/>
                              </a:solidFill>
                              <a:latin typeface="Cambria Math" panose="02040503050406030204" pitchFamily="18" charset="0"/>
                            </a:rPr>
                            <m:t>(</m:t>
                          </m:r>
                          <m:r>
                            <a:rPr lang="en-US" sz="2000" i="1">
                              <a:solidFill>
                                <a:srgbClr val="FFFF00"/>
                              </a:solidFill>
                              <a:latin typeface="Cambria Math" panose="02040503050406030204" pitchFamily="18" charset="0"/>
                            </a:rPr>
                            <m:t>𝑥</m:t>
                          </m:r>
                          <m:r>
                            <a:rPr lang="en-US" sz="2000" i="1">
                              <a:solidFill>
                                <a:srgbClr val="FFFF00"/>
                              </a:solidFill>
                              <a:latin typeface="Cambria Math" panose="02040503050406030204" pitchFamily="18" charset="0"/>
                            </a:rPr>
                            <m:t>)</m:t>
                          </m:r>
                        </m:num>
                        <m:den>
                          <m:sSub>
                            <m:sSubPr>
                              <m:ctrlPr>
                                <a:rPr lang="en-US" sz="2000" i="1">
                                  <a:solidFill>
                                    <a:srgbClr val="FFFF00"/>
                                  </a:solidFill>
                                  <a:latin typeface="Cambria Math" panose="02040503050406030204" pitchFamily="18" charset="0"/>
                                </a:rPr>
                              </m:ctrlPr>
                            </m:sSubPr>
                            <m:e>
                              <m:r>
                                <a:rPr lang="en-US" sz="2000" i="1">
                                  <a:solidFill>
                                    <a:srgbClr val="FFFF00"/>
                                  </a:solidFill>
                                  <a:latin typeface="Cambria Math" panose="02040503050406030204" pitchFamily="18" charset="0"/>
                                </a:rPr>
                                <m:t>𝑅</m:t>
                              </m:r>
                            </m:e>
                            <m:sub>
                              <m:r>
                                <a:rPr lang="en-US" sz="2000" i="1">
                                  <a:solidFill>
                                    <a:srgbClr val="FFFF00"/>
                                  </a:solidFill>
                                  <a:latin typeface="Cambria Math" panose="02040503050406030204" pitchFamily="18" charset="0"/>
                                </a:rPr>
                                <m:t>𝐿</m:t>
                              </m:r>
                            </m:sub>
                          </m:sSub>
                        </m:den>
                      </m:f>
                      <m:r>
                        <a:rPr lang="en-US" sz="2000" b="0" i="1" smtClean="0">
                          <a:solidFill>
                            <a:srgbClr val="FFFF00"/>
                          </a:solidFill>
                          <a:latin typeface="Cambria Math" panose="02040503050406030204" pitchFamily="18" charset="0"/>
                        </a:rPr>
                        <m:t>.</m:t>
                      </m:r>
                      <m:r>
                        <a:rPr lang="en-US" sz="2000" i="1">
                          <a:solidFill>
                            <a:srgbClr val="FFFF00"/>
                          </a:solidFill>
                          <a:latin typeface="Cambria Math" panose="02040503050406030204" pitchFamily="18" charset="0"/>
                        </a:rPr>
                        <m:t> </m:t>
                      </m:r>
                    </m:oMath>
                  </m:oMathPara>
                </a14:m>
                <a:endParaRPr lang="en-US" sz="2000" dirty="0">
                  <a:solidFill>
                    <a:srgbClr val="FFFF00"/>
                  </a:solidFill>
                </a:endParaRPr>
              </a:p>
              <a:p>
                <a:endParaRPr lang="en-US" dirty="0"/>
              </a:p>
              <a:p>
                <a:endParaRPr lang="en-US" dirty="0"/>
              </a:p>
              <a:p>
                <a:pPr defTabSz="914400">
                  <a:lnSpc>
                    <a:spcPct val="90000"/>
                  </a:lnSpc>
                  <a:spcAft>
                    <a:spcPts val="600"/>
                  </a:spcAft>
                </a:pPr>
                <a:endParaRPr lang="en-US" sz="1600" dirty="0"/>
              </a:p>
            </p:txBody>
          </p:sp>
        </mc:Choice>
        <mc:Fallback xmlns="">
          <p:sp>
            <p:nvSpPr>
              <p:cNvPr id="6" name="TextBox 5">
                <a:extLst>
                  <a:ext uri="{FF2B5EF4-FFF2-40B4-BE49-F238E27FC236}">
                    <a16:creationId xmlns:a16="http://schemas.microsoft.com/office/drawing/2014/main" id="{56D05EC0-D5A1-4682-8FEA-D60EDE7E0680}"/>
                  </a:ext>
                </a:extLst>
              </p:cNvPr>
              <p:cNvSpPr txBox="1">
                <a:spLocks noRot="1" noChangeAspect="1" noMove="1" noResize="1" noEditPoints="1" noAdjustHandles="1" noChangeArrowheads="1" noChangeShapeType="1" noTextEdit="1"/>
              </p:cNvSpPr>
              <p:nvPr/>
            </p:nvSpPr>
            <p:spPr>
              <a:xfrm>
                <a:off x="5018410" y="2307519"/>
                <a:ext cx="4125590" cy="4361474"/>
              </a:xfrm>
              <a:prstGeom prst="rect">
                <a:avLst/>
              </a:prstGeom>
              <a:blipFill>
                <a:blip r:embed="rId3"/>
                <a:stretch>
                  <a:fillRect l="-1477" t="-1399" r="-443"/>
                </a:stretch>
              </a:blipFill>
            </p:spPr>
            <p:txBody>
              <a:bodyPr/>
              <a:lstStyle/>
              <a:p>
                <a:r>
                  <a:rPr lang="en-US">
                    <a:noFill/>
                  </a:rPr>
                  <a:t> </a:t>
                </a:r>
              </a:p>
            </p:txBody>
          </p:sp>
        </mc:Fallback>
      </mc:AlternateContent>
      <p:sp>
        <p:nvSpPr>
          <p:cNvPr id="10" name="Footer Placeholder 4">
            <a:extLst>
              <a:ext uri="{FF2B5EF4-FFF2-40B4-BE49-F238E27FC236}">
                <a16:creationId xmlns:a16="http://schemas.microsoft.com/office/drawing/2014/main" id="{CAF9A267-1646-4257-8CB0-B981E86E6397}"/>
              </a:ext>
            </a:extLst>
          </p:cNvPr>
          <p:cNvSpPr>
            <a:spLocks noGrp="1"/>
          </p:cNvSpPr>
          <p:nvPr>
            <p:ph type="ftr" sz="quarter" idx="11"/>
          </p:nvPr>
        </p:nvSpPr>
        <p:spPr>
          <a:xfrm>
            <a:off x="2266545" y="6324600"/>
            <a:ext cx="4990289" cy="235086"/>
          </a:xfrm>
        </p:spPr>
        <p:txBody>
          <a:bodyPr/>
          <a:lstStyle/>
          <a:p>
            <a:pPr>
              <a:spcAft>
                <a:spcPct val="0"/>
              </a:spcAft>
              <a:buFontTx/>
              <a:buNone/>
            </a:pPr>
            <a:r>
              <a:rPr lang="en-US" altLang="en-US" sz="1200" dirty="0">
                <a:solidFill>
                  <a:srgbClr val="FFFF00"/>
                </a:solidFill>
                <a:cs typeface="Arial" charset="0"/>
              </a:rPr>
              <a:t>2019 Sucker Rod Pumping Workshop</a:t>
            </a:r>
          </a:p>
          <a:p>
            <a:pPr>
              <a:spcAft>
                <a:spcPct val="0"/>
              </a:spcAft>
              <a:buFontTx/>
              <a:buNone/>
            </a:pPr>
            <a:r>
              <a:rPr lang="en-US" altLang="en-US" sz="1200" dirty="0">
                <a:solidFill>
                  <a:srgbClr val="FFFF00"/>
                </a:solidFill>
                <a:cs typeface="Arial" charset="0"/>
              </a:rPr>
              <a:t>Oklahoma City, OK</a:t>
            </a:r>
          </a:p>
        </p:txBody>
      </p:sp>
      <p:sp>
        <p:nvSpPr>
          <p:cNvPr id="11" name="Date Placeholder 5">
            <a:extLst>
              <a:ext uri="{FF2B5EF4-FFF2-40B4-BE49-F238E27FC236}">
                <a16:creationId xmlns:a16="http://schemas.microsoft.com/office/drawing/2014/main" id="{81CB23AE-57B4-4362-94FC-7916842C16F4}"/>
              </a:ext>
            </a:extLst>
          </p:cNvPr>
          <p:cNvSpPr>
            <a:spLocks noGrp="1"/>
          </p:cNvSpPr>
          <p:nvPr>
            <p:ph type="dt" sz="half" idx="10"/>
          </p:nvPr>
        </p:nvSpPr>
        <p:spPr>
          <a:xfrm>
            <a:off x="152400" y="6356351"/>
            <a:ext cx="1981200" cy="349250"/>
          </a:xfrm>
        </p:spPr>
        <p:txBody>
          <a:bodyPr/>
          <a:lstStyle/>
          <a:p>
            <a:pPr>
              <a:spcAft>
                <a:spcPct val="0"/>
              </a:spcAft>
              <a:buFontTx/>
              <a:buNone/>
            </a:pPr>
            <a:r>
              <a:rPr lang="en-US" altLang="en-US" sz="1200" dirty="0">
                <a:solidFill>
                  <a:srgbClr val="FFFF00"/>
                </a:solidFill>
                <a:cs typeface="Arial" charset="0"/>
              </a:rPr>
              <a:t>Sept. 9 - 12, 2019</a:t>
            </a:r>
          </a:p>
        </p:txBody>
      </p:sp>
      <p:sp>
        <p:nvSpPr>
          <p:cNvPr id="12" name="Slide Number Placeholder 3">
            <a:extLst>
              <a:ext uri="{FF2B5EF4-FFF2-40B4-BE49-F238E27FC236}">
                <a16:creationId xmlns:a16="http://schemas.microsoft.com/office/drawing/2014/main" id="{EE4DE872-4F0B-425D-8D24-38F60C44E8F5}"/>
              </a:ext>
            </a:extLst>
          </p:cNvPr>
          <p:cNvSpPr>
            <a:spLocks noGrp="1"/>
          </p:cNvSpPr>
          <p:nvPr>
            <p:ph type="sldNum" sz="quarter" idx="12"/>
          </p:nvPr>
        </p:nvSpPr>
        <p:spPr>
          <a:xfrm>
            <a:off x="7696200" y="6356351"/>
            <a:ext cx="1295400" cy="349250"/>
          </a:xfrm>
        </p:spPr>
        <p:txBody>
          <a:bodyPr/>
          <a:lstStyle/>
          <a:p>
            <a:fld id="{0988314B-B0F1-4905-BFA6-17EFE31B6DEA}" type="slidenum">
              <a:rPr lang="en-US" smtClean="0"/>
              <a:t>10</a:t>
            </a:fld>
            <a:endParaRPr lang="en-US" dirty="0"/>
          </a:p>
        </p:txBody>
      </p:sp>
    </p:spTree>
    <p:extLst>
      <p:ext uri="{BB962C8B-B14F-4D97-AF65-F5344CB8AC3E}">
        <p14:creationId xmlns:p14="http://schemas.microsoft.com/office/powerpoint/2010/main" val="2083912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6D05EC0-D5A1-4682-8FEA-D60EDE7E0680}"/>
                  </a:ext>
                </a:extLst>
              </p:cNvPr>
              <p:cNvSpPr txBox="1"/>
              <p:nvPr/>
            </p:nvSpPr>
            <p:spPr>
              <a:xfrm>
                <a:off x="381000" y="1371600"/>
                <a:ext cx="2989868" cy="3006704"/>
              </a:xfrm>
              <a:prstGeom prst="rect">
                <a:avLst/>
              </a:prstGeom>
            </p:spPr>
            <p:txBody>
              <a:bodyPr vert="horz" lIns="91440" tIns="45720" rIns="91440" bIns="45720" rtlCol="0">
                <a:normAutofit lnSpcReduction="10000"/>
              </a:bodyPr>
              <a:lstStyle/>
              <a:p>
                <a:r>
                  <a:rPr lang="en-US" sz="2000" dirty="0">
                    <a:solidFill>
                      <a:schemeClr val="bg1"/>
                    </a:solidFill>
                  </a:rPr>
                  <a:t>The polar coordinates center is (0.5,0.5), this involves a change in coordinates. </a:t>
                </a:r>
              </a:p>
              <a:p>
                <a:r>
                  <a:rPr lang="en-US" sz="2000" dirty="0">
                    <a:solidFill>
                      <a:schemeClr val="bg1"/>
                    </a:solidFill>
                  </a:rPr>
                  <a:t>Every point of the normalized data set is shifted to have </a:t>
                </a:r>
                <a14:m>
                  <m:oMath xmlns:m="http://schemas.openxmlformats.org/officeDocument/2006/math">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𝐶</m:t>
                        </m:r>
                      </m:e>
                      <m:sub>
                        <m:r>
                          <a:rPr lang="en-US" sz="2000" i="1">
                            <a:solidFill>
                              <a:schemeClr val="bg1"/>
                            </a:solidFill>
                            <a:latin typeface="Cambria Math" panose="02040503050406030204" pitchFamily="18" charset="0"/>
                          </a:rPr>
                          <m:t>𝐼𝑅𝐼𝑆</m:t>
                        </m:r>
                      </m:sub>
                    </m:sSub>
                    <m:d>
                      <m:dPr>
                        <m:ctrlPr>
                          <a:rPr lang="en-US" sz="2000" i="1">
                            <a:solidFill>
                              <a:schemeClr val="bg1"/>
                            </a:solidFill>
                            <a:latin typeface="Cambria Math" panose="02040503050406030204" pitchFamily="18" charset="0"/>
                          </a:rPr>
                        </m:ctrlPr>
                      </m:dPr>
                      <m:e>
                        <m:r>
                          <a:rPr lang="en-US" sz="2000" i="1">
                            <a:solidFill>
                              <a:schemeClr val="bg1"/>
                            </a:solidFill>
                            <a:latin typeface="Cambria Math" panose="02040503050406030204" pitchFamily="18" charset="0"/>
                          </a:rPr>
                          <m:t>0.5,0.5</m:t>
                        </m:r>
                      </m:e>
                    </m:d>
                  </m:oMath>
                </a14:m>
                <a:r>
                  <a:rPr lang="en-US" sz="2000" dirty="0">
                    <a:solidFill>
                      <a:schemeClr val="bg1"/>
                    </a:solidFill>
                  </a:rPr>
                  <a:t> as the center of the new coordinate system.</a:t>
                </a:r>
              </a:p>
            </p:txBody>
          </p:sp>
        </mc:Choice>
        <mc:Fallback xmlns="">
          <p:sp>
            <p:nvSpPr>
              <p:cNvPr id="6" name="TextBox 5">
                <a:extLst>
                  <a:ext uri="{FF2B5EF4-FFF2-40B4-BE49-F238E27FC236}">
                    <a16:creationId xmlns:a16="http://schemas.microsoft.com/office/drawing/2014/main" id="{56D05EC0-D5A1-4682-8FEA-D60EDE7E0680}"/>
                  </a:ext>
                </a:extLst>
              </p:cNvPr>
              <p:cNvSpPr txBox="1">
                <a:spLocks noRot="1" noChangeAspect="1" noMove="1" noResize="1" noEditPoints="1" noAdjustHandles="1" noChangeArrowheads="1" noChangeShapeType="1" noTextEdit="1"/>
              </p:cNvSpPr>
              <p:nvPr/>
            </p:nvSpPr>
            <p:spPr>
              <a:xfrm>
                <a:off x="381000" y="1371600"/>
                <a:ext cx="2989868" cy="3006704"/>
              </a:xfrm>
              <a:prstGeom prst="rect">
                <a:avLst/>
              </a:prstGeom>
              <a:blipFill>
                <a:blip r:embed="rId2"/>
                <a:stretch>
                  <a:fillRect l="-2245" t="-1826"/>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3CB8EB25-2C68-4F56-B81D-771B5AA54BB5}"/>
              </a:ext>
            </a:extLst>
          </p:cNvPr>
          <p:cNvPicPr/>
          <p:nvPr/>
        </p:nvPicPr>
        <p:blipFill>
          <a:blip r:embed="rId3">
            <a:extLst>
              <a:ext uri="{28A0092B-C50C-407E-A947-70E740481C1C}">
                <a14:useLocalDpi xmlns:a14="http://schemas.microsoft.com/office/drawing/2010/main" val="0"/>
              </a:ext>
            </a:extLst>
          </a:blip>
          <a:stretch>
            <a:fillRect/>
          </a:stretch>
        </p:blipFill>
        <p:spPr>
          <a:xfrm>
            <a:off x="3733529" y="1295400"/>
            <a:ext cx="4923738" cy="2653824"/>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6BCCCE9-CDB7-4AC7-BA25-DB9BDF4C21D9}"/>
                  </a:ext>
                </a:extLst>
              </p:cNvPr>
              <p:cNvSpPr txBox="1"/>
              <p:nvPr/>
            </p:nvSpPr>
            <p:spPr>
              <a:xfrm>
                <a:off x="-166642" y="4336193"/>
                <a:ext cx="9158242" cy="191539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smtClean="0">
                          <a:solidFill>
                            <a:srgbClr val="FFFF00"/>
                          </a:solidFill>
                          <a:latin typeface="Cambria Math" panose="02040503050406030204" pitchFamily="18" charset="0"/>
                        </a:rPr>
                        <m:t>∀</m:t>
                      </m:r>
                      <m:d>
                        <m:dPr>
                          <m:ctrlPr>
                            <a:rPr lang="en-US" sz="2000" i="1">
                              <a:solidFill>
                                <a:srgbClr val="FFFF00"/>
                              </a:solidFill>
                              <a:latin typeface="Cambria Math" panose="02040503050406030204" pitchFamily="18" charset="0"/>
                            </a:rPr>
                          </m:ctrlPr>
                        </m:dPr>
                        <m:e>
                          <m:r>
                            <a:rPr lang="en-US" sz="2000" i="1">
                              <a:solidFill>
                                <a:srgbClr val="FFFF00"/>
                              </a:solidFill>
                              <a:latin typeface="Cambria Math" panose="02040503050406030204" pitchFamily="18" charset="0"/>
                            </a:rPr>
                            <m:t>𝑥</m:t>
                          </m:r>
                          <m:r>
                            <a:rPr lang="en-US" sz="2000" i="1">
                              <a:solidFill>
                                <a:srgbClr val="FFFF00"/>
                              </a:solidFill>
                              <a:latin typeface="Cambria Math" panose="02040503050406030204" pitchFamily="18" charset="0"/>
                            </a:rPr>
                            <m:t>,</m:t>
                          </m:r>
                          <m:r>
                            <a:rPr lang="en-US" sz="2000" i="1">
                              <a:solidFill>
                                <a:srgbClr val="FFFF00"/>
                              </a:solidFill>
                              <a:latin typeface="Cambria Math" panose="02040503050406030204" pitchFamily="18" charset="0"/>
                            </a:rPr>
                            <m:t>𝑦</m:t>
                          </m:r>
                        </m:e>
                      </m:d>
                      <m:r>
                        <a:rPr lang="en-US" sz="2000" i="1">
                          <a:solidFill>
                            <a:srgbClr val="FFFF00"/>
                          </a:solidFill>
                          <a:latin typeface="Cambria Math" panose="02040503050406030204" pitchFamily="18" charset="0"/>
                        </a:rPr>
                        <m:t>∋</m:t>
                      </m:r>
                      <m:r>
                        <a:rPr lang="en-US" sz="2000" i="1">
                          <a:solidFill>
                            <a:srgbClr val="FFFF00"/>
                          </a:solidFill>
                          <a:latin typeface="Cambria Math" panose="02040503050406030204" pitchFamily="18" charset="0"/>
                        </a:rPr>
                        <m:t>𝑥</m:t>
                      </m:r>
                      <m:r>
                        <a:rPr lang="en-US" sz="2000" i="1">
                          <a:solidFill>
                            <a:srgbClr val="FFFF00"/>
                          </a:solidFill>
                          <a:latin typeface="Cambria Math" panose="02040503050406030204" pitchFamily="18" charset="0"/>
                        </a:rPr>
                        <m:t>∈</m:t>
                      </m:r>
                      <m:r>
                        <a:rPr lang="en-US" sz="2000" i="1">
                          <a:solidFill>
                            <a:srgbClr val="FFFF00"/>
                          </a:solidFill>
                          <a:latin typeface="Cambria Math" panose="02040503050406030204" pitchFamily="18" charset="0"/>
                        </a:rPr>
                        <m:t>𝑃</m:t>
                      </m:r>
                      <m:d>
                        <m:dPr>
                          <m:ctrlPr>
                            <a:rPr lang="en-US" sz="2000" i="1">
                              <a:solidFill>
                                <a:srgbClr val="FFFF00"/>
                              </a:solidFill>
                              <a:latin typeface="Cambria Math" panose="02040503050406030204" pitchFamily="18" charset="0"/>
                            </a:rPr>
                          </m:ctrlPr>
                        </m:dPr>
                        <m:e>
                          <m:r>
                            <a:rPr lang="en-US" sz="2000" i="1">
                              <a:solidFill>
                                <a:srgbClr val="FFFF00"/>
                              </a:solidFill>
                              <a:latin typeface="Cambria Math" panose="02040503050406030204" pitchFamily="18" charset="0"/>
                            </a:rPr>
                            <m:t>𝑥</m:t>
                          </m:r>
                        </m:e>
                      </m:d>
                      <m:r>
                        <a:rPr lang="en-US" sz="2000" i="1">
                          <a:solidFill>
                            <a:srgbClr val="FFFF00"/>
                          </a:solidFill>
                          <a:latin typeface="Cambria Math" panose="02040503050406030204" pitchFamily="18" charset="0"/>
                        </a:rPr>
                        <m:t> &amp; </m:t>
                      </m:r>
                      <m:r>
                        <a:rPr lang="en-US" sz="2000" i="1">
                          <a:solidFill>
                            <a:srgbClr val="FFFF00"/>
                          </a:solidFill>
                          <a:latin typeface="Cambria Math" panose="02040503050406030204" pitchFamily="18" charset="0"/>
                        </a:rPr>
                        <m:t>𝑦</m:t>
                      </m:r>
                      <m:r>
                        <a:rPr lang="en-US" sz="2000" i="1">
                          <a:solidFill>
                            <a:srgbClr val="FFFF00"/>
                          </a:solidFill>
                          <a:latin typeface="Cambria Math" panose="02040503050406030204" pitchFamily="18" charset="0"/>
                        </a:rPr>
                        <m:t>∈</m:t>
                      </m:r>
                      <m:r>
                        <a:rPr lang="en-US" sz="2000" i="1">
                          <a:solidFill>
                            <a:srgbClr val="FFFF00"/>
                          </a:solidFill>
                          <a:latin typeface="Cambria Math" panose="02040503050406030204" pitchFamily="18" charset="0"/>
                        </a:rPr>
                        <m:t>𝐿</m:t>
                      </m:r>
                      <m:d>
                        <m:dPr>
                          <m:ctrlPr>
                            <a:rPr lang="en-US" sz="2000" i="1">
                              <a:solidFill>
                                <a:srgbClr val="FFFF00"/>
                              </a:solidFill>
                              <a:latin typeface="Cambria Math" panose="02040503050406030204" pitchFamily="18" charset="0"/>
                            </a:rPr>
                          </m:ctrlPr>
                        </m:dPr>
                        <m:e>
                          <m:r>
                            <a:rPr lang="en-US" sz="2000" i="1">
                              <a:solidFill>
                                <a:srgbClr val="FFFF00"/>
                              </a:solidFill>
                              <a:latin typeface="Cambria Math" panose="02040503050406030204" pitchFamily="18" charset="0"/>
                            </a:rPr>
                            <m:t>𝑥</m:t>
                          </m:r>
                        </m:e>
                      </m:d>
                      <m:r>
                        <a:rPr lang="en-US" sz="2000" i="1">
                          <a:solidFill>
                            <a:srgbClr val="FFFF00"/>
                          </a:solidFill>
                          <a:latin typeface="Cambria Math" panose="02040503050406030204" pitchFamily="18" charset="0"/>
                        </a:rPr>
                        <m:t>,</m:t>
                      </m:r>
                    </m:oMath>
                  </m:oMathPara>
                </a14:m>
                <a:endParaRPr lang="en-US" sz="2000" dirty="0">
                  <a:solidFill>
                    <a:srgbClr val="FFFF00"/>
                  </a:solidFill>
                </a:endParaRPr>
              </a:p>
              <a:p>
                <a:pPr algn="ctr"/>
                <a:endParaRPr lang="en-US" sz="2000" dirty="0">
                  <a:solidFill>
                    <a:srgbClr val="FFFF00"/>
                  </a:solidFill>
                </a:endParaRPr>
              </a:p>
              <a:p>
                <a:pPr algn="ctr"/>
                <a14:m>
                  <m:oMath xmlns:m="http://schemas.openxmlformats.org/officeDocument/2006/math">
                    <m:sSub>
                      <m:sSubPr>
                        <m:ctrlPr>
                          <a:rPr lang="en-US" sz="2000" i="1">
                            <a:solidFill>
                              <a:srgbClr val="FFFF00"/>
                            </a:solidFill>
                            <a:latin typeface="Cambria Math" panose="02040503050406030204" pitchFamily="18" charset="0"/>
                          </a:rPr>
                        </m:ctrlPr>
                      </m:sSubPr>
                      <m:e>
                        <m:r>
                          <a:rPr lang="en-US" sz="2000" i="1">
                            <a:solidFill>
                              <a:srgbClr val="FFFF00"/>
                            </a:solidFill>
                            <a:latin typeface="Cambria Math" panose="02040503050406030204" pitchFamily="18" charset="0"/>
                          </a:rPr>
                          <m:t>𝑃</m:t>
                        </m:r>
                      </m:e>
                      <m:sub>
                        <m:r>
                          <a:rPr lang="en-US" sz="2000" i="1">
                            <a:solidFill>
                              <a:srgbClr val="FFFF00"/>
                            </a:solidFill>
                            <a:latin typeface="Cambria Math" panose="02040503050406030204" pitchFamily="18" charset="0"/>
                          </a:rPr>
                          <m:t>𝐼𝑅𝐼𝑆</m:t>
                        </m:r>
                      </m:sub>
                    </m:sSub>
                    <m:r>
                      <a:rPr lang="en-US" sz="2000" i="1">
                        <a:solidFill>
                          <a:srgbClr val="FFFF00"/>
                        </a:solidFill>
                        <a:latin typeface="Cambria Math" panose="02040503050406030204" pitchFamily="18" charset="0"/>
                      </a:rPr>
                      <m:t>=</m:t>
                    </m:r>
                    <m:d>
                      <m:dPr>
                        <m:ctrlPr>
                          <a:rPr lang="en-US" sz="2000" i="1">
                            <a:solidFill>
                              <a:srgbClr val="FFFF00"/>
                            </a:solidFill>
                            <a:latin typeface="Cambria Math" panose="02040503050406030204" pitchFamily="18" charset="0"/>
                          </a:rPr>
                        </m:ctrlPr>
                      </m:dPr>
                      <m:e>
                        <m:r>
                          <a:rPr lang="en-US" sz="2000" i="1">
                            <a:solidFill>
                              <a:srgbClr val="FFFF00"/>
                            </a:solidFill>
                            <a:latin typeface="Cambria Math" panose="02040503050406030204" pitchFamily="18" charset="0"/>
                          </a:rPr>
                          <m:t>𝑥</m:t>
                        </m:r>
                        <m:r>
                          <a:rPr lang="en-US" sz="2000" i="1">
                            <a:solidFill>
                              <a:srgbClr val="FFFF00"/>
                            </a:solidFill>
                            <a:latin typeface="Cambria Math" panose="02040503050406030204" pitchFamily="18" charset="0"/>
                          </a:rPr>
                          <m:t>−0.5. </m:t>
                        </m:r>
                        <m:r>
                          <a:rPr lang="en-US" sz="2000" i="1">
                            <a:solidFill>
                              <a:srgbClr val="FFFF00"/>
                            </a:solidFill>
                            <a:latin typeface="Cambria Math" panose="02040503050406030204" pitchFamily="18" charset="0"/>
                          </a:rPr>
                          <m:t>𝑦</m:t>
                        </m:r>
                        <m:r>
                          <a:rPr lang="en-US" sz="2000" i="1">
                            <a:solidFill>
                              <a:srgbClr val="FFFF00"/>
                            </a:solidFill>
                            <a:latin typeface="Cambria Math" panose="02040503050406030204" pitchFamily="18" charset="0"/>
                          </a:rPr>
                          <m:t>−0.5</m:t>
                        </m:r>
                      </m:e>
                    </m:d>
                  </m:oMath>
                </a14:m>
                <a:r>
                  <a:rPr lang="en-US" sz="2000" dirty="0">
                    <a:solidFill>
                      <a:srgbClr val="FFFF00"/>
                    </a:solidFill>
                  </a:rPr>
                  <a:t>		</a:t>
                </a:r>
                <a14:m>
                  <m:oMath xmlns:m="http://schemas.openxmlformats.org/officeDocument/2006/math">
                    <m:sSub>
                      <m:sSubPr>
                        <m:ctrlPr>
                          <a:rPr lang="en-US" sz="2000" i="1">
                            <a:solidFill>
                              <a:srgbClr val="FFFF00"/>
                            </a:solidFill>
                            <a:latin typeface="Cambria Math" panose="02040503050406030204" pitchFamily="18" charset="0"/>
                          </a:rPr>
                        </m:ctrlPr>
                      </m:sSubPr>
                      <m:e>
                        <m:r>
                          <a:rPr lang="en-US" sz="2000" i="1">
                            <a:solidFill>
                              <a:srgbClr val="FFFF00"/>
                            </a:solidFill>
                            <a:latin typeface="Cambria Math" panose="02040503050406030204" pitchFamily="18" charset="0"/>
                          </a:rPr>
                          <m:t>𝑅</m:t>
                        </m:r>
                      </m:e>
                      <m:sub>
                        <m:r>
                          <a:rPr lang="en-US" sz="2000" i="1">
                            <a:solidFill>
                              <a:srgbClr val="FFFF00"/>
                            </a:solidFill>
                            <a:latin typeface="Cambria Math" panose="02040503050406030204" pitchFamily="18" charset="0"/>
                          </a:rPr>
                          <m:t>𝐶</m:t>
                        </m:r>
                      </m:sub>
                    </m:sSub>
                    <m:r>
                      <a:rPr lang="en-US" sz="2000" i="1">
                        <a:solidFill>
                          <a:srgbClr val="FFFF00"/>
                        </a:solidFill>
                        <a:latin typeface="Cambria Math" panose="02040503050406030204" pitchFamily="18" charset="0"/>
                      </a:rPr>
                      <m:t>= </m:t>
                    </m:r>
                    <m:rad>
                      <m:radPr>
                        <m:degHide m:val="on"/>
                        <m:ctrlPr>
                          <a:rPr lang="en-US" sz="2000" i="1">
                            <a:solidFill>
                              <a:srgbClr val="FFFF00"/>
                            </a:solidFill>
                            <a:latin typeface="Cambria Math" panose="02040503050406030204" pitchFamily="18" charset="0"/>
                          </a:rPr>
                        </m:ctrlPr>
                      </m:radPr>
                      <m:deg/>
                      <m:e>
                        <m:sSup>
                          <m:sSupPr>
                            <m:ctrlPr>
                              <a:rPr lang="en-US" sz="2000" i="1">
                                <a:solidFill>
                                  <a:srgbClr val="FFFF00"/>
                                </a:solidFill>
                                <a:latin typeface="Cambria Math" panose="02040503050406030204" pitchFamily="18" charset="0"/>
                              </a:rPr>
                            </m:ctrlPr>
                          </m:sSupPr>
                          <m:e>
                            <m:d>
                              <m:dPr>
                                <m:ctrlPr>
                                  <a:rPr lang="en-US" sz="2000" i="1">
                                    <a:solidFill>
                                      <a:srgbClr val="FFFF00"/>
                                    </a:solidFill>
                                    <a:latin typeface="Cambria Math" panose="02040503050406030204" pitchFamily="18" charset="0"/>
                                  </a:rPr>
                                </m:ctrlPr>
                              </m:dPr>
                              <m:e>
                                <m:r>
                                  <a:rPr lang="en-US" sz="2000" i="1">
                                    <a:solidFill>
                                      <a:srgbClr val="FFFF00"/>
                                    </a:solidFill>
                                    <a:latin typeface="Cambria Math" panose="02040503050406030204" pitchFamily="18" charset="0"/>
                                  </a:rPr>
                                  <m:t>𝑥</m:t>
                                </m:r>
                                <m:r>
                                  <a:rPr lang="en-US" sz="2000" i="1">
                                    <a:solidFill>
                                      <a:srgbClr val="FFFF00"/>
                                    </a:solidFill>
                                    <a:latin typeface="Cambria Math" panose="02040503050406030204" pitchFamily="18" charset="0"/>
                                  </a:rPr>
                                  <m:t>−0.5</m:t>
                                </m:r>
                              </m:e>
                            </m:d>
                          </m:e>
                          <m:sup>
                            <m:r>
                              <a:rPr lang="en-US" sz="2000" i="1">
                                <a:solidFill>
                                  <a:srgbClr val="FFFF00"/>
                                </a:solidFill>
                                <a:latin typeface="Cambria Math" panose="02040503050406030204" pitchFamily="18" charset="0"/>
                              </a:rPr>
                              <m:t>2</m:t>
                            </m:r>
                          </m:sup>
                        </m:sSup>
                        <m:r>
                          <a:rPr lang="en-US" sz="2000" i="1">
                            <a:solidFill>
                              <a:srgbClr val="FFFF00"/>
                            </a:solidFill>
                            <a:latin typeface="Cambria Math" panose="02040503050406030204" pitchFamily="18" charset="0"/>
                          </a:rPr>
                          <m:t>+</m:t>
                        </m:r>
                        <m:sSup>
                          <m:sSupPr>
                            <m:ctrlPr>
                              <a:rPr lang="en-US" sz="2000" i="1">
                                <a:solidFill>
                                  <a:srgbClr val="FFFF00"/>
                                </a:solidFill>
                                <a:latin typeface="Cambria Math" panose="02040503050406030204" pitchFamily="18" charset="0"/>
                              </a:rPr>
                            </m:ctrlPr>
                          </m:sSupPr>
                          <m:e>
                            <m:d>
                              <m:dPr>
                                <m:ctrlPr>
                                  <a:rPr lang="en-US" sz="2000" i="1">
                                    <a:solidFill>
                                      <a:srgbClr val="FFFF00"/>
                                    </a:solidFill>
                                    <a:latin typeface="Cambria Math" panose="02040503050406030204" pitchFamily="18" charset="0"/>
                                  </a:rPr>
                                </m:ctrlPr>
                              </m:dPr>
                              <m:e>
                                <m:r>
                                  <a:rPr lang="en-US" sz="2000" i="1">
                                    <a:solidFill>
                                      <a:srgbClr val="FFFF00"/>
                                    </a:solidFill>
                                    <a:latin typeface="Cambria Math" panose="02040503050406030204" pitchFamily="18" charset="0"/>
                                  </a:rPr>
                                  <m:t>𝑦</m:t>
                                </m:r>
                                <m:r>
                                  <a:rPr lang="en-US" sz="2000" i="1">
                                    <a:solidFill>
                                      <a:srgbClr val="FFFF00"/>
                                    </a:solidFill>
                                    <a:latin typeface="Cambria Math" panose="02040503050406030204" pitchFamily="18" charset="0"/>
                                  </a:rPr>
                                  <m:t>−0.5</m:t>
                                </m:r>
                              </m:e>
                            </m:d>
                          </m:e>
                          <m:sup>
                            <m:r>
                              <a:rPr lang="en-US" sz="2000" i="1">
                                <a:solidFill>
                                  <a:srgbClr val="FFFF00"/>
                                </a:solidFill>
                                <a:latin typeface="Cambria Math" panose="02040503050406030204" pitchFamily="18" charset="0"/>
                              </a:rPr>
                              <m:t>2</m:t>
                            </m:r>
                          </m:sup>
                        </m:sSup>
                      </m:e>
                    </m:rad>
                  </m:oMath>
                </a14:m>
                <a:endParaRPr lang="en-US" sz="2000" dirty="0">
                  <a:solidFill>
                    <a:srgbClr val="FFFF00"/>
                  </a:solidFill>
                </a:endParaRPr>
              </a:p>
              <a:p>
                <a:pPr algn="ctr"/>
                <a:endParaRPr lang="en-US" sz="2000" dirty="0">
                  <a:solidFill>
                    <a:srgbClr val="FFFF00"/>
                  </a:solidFill>
                </a:endParaRPr>
              </a:p>
              <a:p>
                <a:pPr algn="ctr"/>
                <a14:m>
                  <m:oMathPara xmlns:m="http://schemas.openxmlformats.org/officeDocument/2006/math">
                    <m:oMathParaPr>
                      <m:jc m:val="centerGroup"/>
                    </m:oMathParaPr>
                    <m:oMath xmlns:m="http://schemas.openxmlformats.org/officeDocument/2006/math">
                      <m:sSub>
                        <m:sSubPr>
                          <m:ctrlPr>
                            <a:rPr lang="en-US" sz="2000" i="1">
                              <a:solidFill>
                                <a:srgbClr val="FFFF00"/>
                              </a:solidFill>
                              <a:latin typeface="Cambria Math" panose="02040503050406030204" pitchFamily="18" charset="0"/>
                            </a:rPr>
                          </m:ctrlPr>
                        </m:sSubPr>
                        <m:e>
                          <m:r>
                            <a:rPr lang="en-US" sz="2000" i="1">
                              <a:solidFill>
                                <a:srgbClr val="FFFF00"/>
                              </a:solidFill>
                              <a:latin typeface="Cambria Math" panose="02040503050406030204" pitchFamily="18" charset="0"/>
                            </a:rPr>
                            <m:t>𝜃</m:t>
                          </m:r>
                        </m:e>
                        <m:sub>
                          <m:r>
                            <a:rPr lang="en-US" sz="2000" i="1">
                              <a:solidFill>
                                <a:srgbClr val="FFFF00"/>
                              </a:solidFill>
                              <a:latin typeface="Cambria Math" panose="02040503050406030204" pitchFamily="18" charset="0"/>
                            </a:rPr>
                            <m:t>𝐶</m:t>
                          </m:r>
                        </m:sub>
                      </m:sSub>
                      <m:r>
                        <a:rPr lang="en-US" sz="2000" i="1">
                          <a:solidFill>
                            <a:srgbClr val="FFFF00"/>
                          </a:solidFill>
                          <a:latin typeface="Cambria Math" panose="02040503050406030204" pitchFamily="18" charset="0"/>
                        </a:rPr>
                        <m:t>= </m:t>
                      </m:r>
                      <m:func>
                        <m:funcPr>
                          <m:ctrlPr>
                            <a:rPr lang="en-US" sz="2000" i="1">
                              <a:solidFill>
                                <a:srgbClr val="FFFF00"/>
                              </a:solidFill>
                              <a:latin typeface="Cambria Math" panose="02040503050406030204" pitchFamily="18" charset="0"/>
                            </a:rPr>
                          </m:ctrlPr>
                        </m:funcPr>
                        <m:fName>
                          <m:sSup>
                            <m:sSupPr>
                              <m:ctrlPr>
                                <a:rPr lang="en-US" sz="2000" i="1">
                                  <a:solidFill>
                                    <a:srgbClr val="FFFF00"/>
                                  </a:solidFill>
                                  <a:latin typeface="Cambria Math" panose="02040503050406030204" pitchFamily="18" charset="0"/>
                                </a:rPr>
                              </m:ctrlPr>
                            </m:sSupPr>
                            <m:e>
                              <m:r>
                                <m:rPr>
                                  <m:sty m:val="p"/>
                                </m:rPr>
                                <a:rPr lang="en-US" sz="2000">
                                  <a:solidFill>
                                    <a:srgbClr val="FFFF00"/>
                                  </a:solidFill>
                                  <a:latin typeface="Cambria Math" panose="02040503050406030204" pitchFamily="18" charset="0"/>
                                </a:rPr>
                                <m:t>tan</m:t>
                              </m:r>
                            </m:e>
                            <m:sup>
                              <m:r>
                                <a:rPr lang="en-US" sz="2000" i="1">
                                  <a:solidFill>
                                    <a:srgbClr val="FFFF00"/>
                                  </a:solidFill>
                                  <a:latin typeface="Cambria Math" panose="02040503050406030204" pitchFamily="18" charset="0"/>
                                </a:rPr>
                                <m:t>−1</m:t>
                              </m:r>
                            </m:sup>
                          </m:sSup>
                        </m:fName>
                        <m:e>
                          <m:f>
                            <m:fPr>
                              <m:ctrlPr>
                                <a:rPr lang="en-US" sz="2000" i="1">
                                  <a:solidFill>
                                    <a:srgbClr val="FFFF00"/>
                                  </a:solidFill>
                                  <a:latin typeface="Cambria Math" panose="02040503050406030204" pitchFamily="18" charset="0"/>
                                </a:rPr>
                              </m:ctrlPr>
                            </m:fPr>
                            <m:num>
                              <m:r>
                                <a:rPr lang="en-US" sz="2000" i="1">
                                  <a:solidFill>
                                    <a:srgbClr val="FFFF00"/>
                                  </a:solidFill>
                                  <a:latin typeface="Cambria Math" panose="02040503050406030204" pitchFamily="18" charset="0"/>
                                </a:rPr>
                                <m:t>𝑦</m:t>
                              </m:r>
                            </m:num>
                            <m:den>
                              <m:r>
                                <a:rPr lang="en-US" sz="2000" i="1">
                                  <a:solidFill>
                                    <a:srgbClr val="FFFF00"/>
                                  </a:solidFill>
                                  <a:latin typeface="Cambria Math" panose="02040503050406030204" pitchFamily="18" charset="0"/>
                                </a:rPr>
                                <m:t>𝑥</m:t>
                              </m:r>
                            </m:den>
                          </m:f>
                        </m:e>
                      </m:func>
                    </m:oMath>
                  </m:oMathPara>
                </a14:m>
                <a:endParaRPr lang="en-US" sz="2000" dirty="0">
                  <a:solidFill>
                    <a:srgbClr val="FFFF00"/>
                  </a:solidFill>
                </a:endParaRPr>
              </a:p>
            </p:txBody>
          </p:sp>
        </mc:Choice>
        <mc:Fallback xmlns="">
          <p:sp>
            <p:nvSpPr>
              <p:cNvPr id="7" name="TextBox 6">
                <a:extLst>
                  <a:ext uri="{FF2B5EF4-FFF2-40B4-BE49-F238E27FC236}">
                    <a16:creationId xmlns:a16="http://schemas.microsoft.com/office/drawing/2014/main" id="{D6BCCCE9-CDB7-4AC7-BA25-DB9BDF4C21D9}"/>
                  </a:ext>
                </a:extLst>
              </p:cNvPr>
              <p:cNvSpPr txBox="1">
                <a:spLocks noRot="1" noChangeAspect="1" noMove="1" noResize="1" noEditPoints="1" noAdjustHandles="1" noChangeArrowheads="1" noChangeShapeType="1" noTextEdit="1"/>
              </p:cNvSpPr>
              <p:nvPr/>
            </p:nvSpPr>
            <p:spPr>
              <a:xfrm>
                <a:off x="-166642" y="4336193"/>
                <a:ext cx="9158242" cy="1915396"/>
              </a:xfrm>
              <a:prstGeom prst="rect">
                <a:avLst/>
              </a:prstGeom>
              <a:blipFill>
                <a:blip r:embed="rId4"/>
                <a:stretch>
                  <a:fillRect/>
                </a:stretch>
              </a:blipFill>
            </p:spPr>
            <p:txBody>
              <a:bodyPr/>
              <a:lstStyle/>
              <a:p>
                <a:r>
                  <a:rPr lang="en-US">
                    <a:noFill/>
                  </a:rPr>
                  <a:t> </a:t>
                </a:r>
              </a:p>
            </p:txBody>
          </p:sp>
        </mc:Fallback>
      </mc:AlternateContent>
      <p:sp>
        <p:nvSpPr>
          <p:cNvPr id="10" name="Footer Placeholder 4">
            <a:extLst>
              <a:ext uri="{FF2B5EF4-FFF2-40B4-BE49-F238E27FC236}">
                <a16:creationId xmlns:a16="http://schemas.microsoft.com/office/drawing/2014/main" id="{88F539D5-4107-43E7-B0F4-2AF8FAEA8A20}"/>
              </a:ext>
            </a:extLst>
          </p:cNvPr>
          <p:cNvSpPr>
            <a:spLocks noGrp="1"/>
          </p:cNvSpPr>
          <p:nvPr>
            <p:ph type="ftr" sz="quarter" idx="11"/>
          </p:nvPr>
        </p:nvSpPr>
        <p:spPr>
          <a:xfrm>
            <a:off x="2266545" y="6324600"/>
            <a:ext cx="4990289" cy="235086"/>
          </a:xfrm>
        </p:spPr>
        <p:txBody>
          <a:bodyPr/>
          <a:lstStyle/>
          <a:p>
            <a:pPr>
              <a:spcAft>
                <a:spcPct val="0"/>
              </a:spcAft>
              <a:buFontTx/>
              <a:buNone/>
            </a:pPr>
            <a:r>
              <a:rPr lang="en-US" altLang="en-US" sz="1200" dirty="0">
                <a:solidFill>
                  <a:srgbClr val="FFFF00"/>
                </a:solidFill>
                <a:cs typeface="Arial" charset="0"/>
              </a:rPr>
              <a:t>2019 Sucker Rod Pumping Workshop</a:t>
            </a:r>
          </a:p>
          <a:p>
            <a:pPr>
              <a:spcAft>
                <a:spcPct val="0"/>
              </a:spcAft>
              <a:buFontTx/>
              <a:buNone/>
            </a:pPr>
            <a:r>
              <a:rPr lang="en-US" altLang="en-US" sz="1200" dirty="0">
                <a:solidFill>
                  <a:srgbClr val="FFFF00"/>
                </a:solidFill>
                <a:cs typeface="Arial" charset="0"/>
              </a:rPr>
              <a:t>Oklahoma City, OK</a:t>
            </a:r>
          </a:p>
        </p:txBody>
      </p:sp>
      <p:sp>
        <p:nvSpPr>
          <p:cNvPr id="11" name="Date Placeholder 5">
            <a:extLst>
              <a:ext uri="{FF2B5EF4-FFF2-40B4-BE49-F238E27FC236}">
                <a16:creationId xmlns:a16="http://schemas.microsoft.com/office/drawing/2014/main" id="{77A1F76B-87BF-4408-97AD-D12271FA5058}"/>
              </a:ext>
            </a:extLst>
          </p:cNvPr>
          <p:cNvSpPr>
            <a:spLocks noGrp="1"/>
          </p:cNvSpPr>
          <p:nvPr>
            <p:ph type="dt" sz="half" idx="10"/>
          </p:nvPr>
        </p:nvSpPr>
        <p:spPr>
          <a:xfrm>
            <a:off x="152400" y="6356351"/>
            <a:ext cx="1981200" cy="349250"/>
          </a:xfrm>
        </p:spPr>
        <p:txBody>
          <a:bodyPr/>
          <a:lstStyle/>
          <a:p>
            <a:pPr>
              <a:spcAft>
                <a:spcPct val="0"/>
              </a:spcAft>
              <a:buFontTx/>
              <a:buNone/>
            </a:pPr>
            <a:r>
              <a:rPr lang="en-US" altLang="en-US" sz="1200" dirty="0">
                <a:solidFill>
                  <a:srgbClr val="FFFF00"/>
                </a:solidFill>
                <a:cs typeface="Arial" charset="0"/>
              </a:rPr>
              <a:t>Sept. 9 - 12, 2019</a:t>
            </a:r>
          </a:p>
        </p:txBody>
      </p:sp>
      <p:sp>
        <p:nvSpPr>
          <p:cNvPr id="12" name="Slide Number Placeholder 3">
            <a:extLst>
              <a:ext uri="{FF2B5EF4-FFF2-40B4-BE49-F238E27FC236}">
                <a16:creationId xmlns:a16="http://schemas.microsoft.com/office/drawing/2014/main" id="{8EA55A05-FE07-4349-94C4-71AF2CAC5D26}"/>
              </a:ext>
            </a:extLst>
          </p:cNvPr>
          <p:cNvSpPr>
            <a:spLocks noGrp="1"/>
          </p:cNvSpPr>
          <p:nvPr>
            <p:ph type="sldNum" sz="quarter" idx="12"/>
          </p:nvPr>
        </p:nvSpPr>
        <p:spPr>
          <a:xfrm>
            <a:off x="7696200" y="6356351"/>
            <a:ext cx="1295400" cy="349250"/>
          </a:xfrm>
        </p:spPr>
        <p:txBody>
          <a:bodyPr/>
          <a:lstStyle/>
          <a:p>
            <a:fld id="{0988314B-B0F1-4905-BFA6-17EFE31B6DEA}" type="slidenum">
              <a:rPr lang="en-US" smtClean="0"/>
              <a:t>11</a:t>
            </a:fld>
            <a:endParaRPr lang="en-US" dirty="0"/>
          </a:p>
        </p:txBody>
      </p:sp>
      <p:sp>
        <p:nvSpPr>
          <p:cNvPr id="2" name="TextBox 1">
            <a:extLst>
              <a:ext uri="{FF2B5EF4-FFF2-40B4-BE49-F238E27FC236}">
                <a16:creationId xmlns:a16="http://schemas.microsoft.com/office/drawing/2014/main" id="{DBB029DE-5141-4958-8D1A-3CE3069BAF04}"/>
              </a:ext>
            </a:extLst>
          </p:cNvPr>
          <p:cNvSpPr txBox="1"/>
          <p:nvPr/>
        </p:nvSpPr>
        <p:spPr>
          <a:xfrm>
            <a:off x="7391400" y="2640067"/>
            <a:ext cx="609600" cy="215444"/>
          </a:xfrm>
          <a:prstGeom prst="rect">
            <a:avLst/>
          </a:prstGeom>
          <a:noFill/>
        </p:spPr>
        <p:txBody>
          <a:bodyPr wrap="square" rtlCol="0">
            <a:spAutoFit/>
          </a:bodyPr>
          <a:lstStyle/>
          <a:p>
            <a:r>
              <a:rPr lang="en-US" sz="800" dirty="0"/>
              <a:t>0º, 360º</a:t>
            </a:r>
          </a:p>
        </p:txBody>
      </p:sp>
      <p:sp>
        <p:nvSpPr>
          <p:cNvPr id="9" name="Rectangle 2">
            <a:extLst>
              <a:ext uri="{FF2B5EF4-FFF2-40B4-BE49-F238E27FC236}">
                <a16:creationId xmlns:a16="http://schemas.microsoft.com/office/drawing/2014/main" id="{876D7B3A-C60B-440E-9BAA-2AB69A422478}"/>
              </a:ext>
            </a:extLst>
          </p:cNvPr>
          <p:cNvSpPr txBox="1">
            <a:spLocks/>
          </p:cNvSpPr>
          <p:nvPr/>
        </p:nvSpPr>
        <p:spPr>
          <a:xfrm>
            <a:off x="304800" y="86391"/>
            <a:ext cx="8686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altLang="en-US" sz="3200" dirty="0">
                <a:solidFill>
                  <a:schemeClr val="bg1"/>
                </a:solidFill>
                <a:latin typeface="GE Inspira Sans" panose="020B0503060000000003" pitchFamily="34" charset="0"/>
              </a:rPr>
              <a:t>From Cartesian to re-centered Polar coordinates</a:t>
            </a:r>
            <a:endParaRPr lang="en-US" altLang="en-US" sz="3200" kern="1200" dirty="0">
              <a:solidFill>
                <a:schemeClr val="bg1"/>
              </a:solidFill>
              <a:latin typeface="GE Inspira Sans" panose="020B0503060000000003" pitchFamily="34" charset="0"/>
            </a:endParaRPr>
          </a:p>
        </p:txBody>
      </p:sp>
    </p:spTree>
    <p:extLst>
      <p:ext uri="{BB962C8B-B14F-4D97-AF65-F5344CB8AC3E}">
        <p14:creationId xmlns:p14="http://schemas.microsoft.com/office/powerpoint/2010/main" val="3588854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FB43076-D858-44ED-931A-AD498779F2D9}"/>
              </a:ext>
            </a:extLst>
          </p:cNvPr>
          <p:cNvSpPr txBox="1">
            <a:spLocks/>
          </p:cNvSpPr>
          <p:nvPr/>
        </p:nvSpPr>
        <p:spPr>
          <a:xfrm>
            <a:off x="540187" y="324594"/>
            <a:ext cx="8351837" cy="5064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chemeClr val="bg1"/>
                </a:solidFill>
                <a:latin typeface="GE Inspira Pitch" panose="020F0603030400020203" pitchFamily="34" charset="0"/>
              </a:rPr>
              <a:t>Never seen before data sets: RC and Theta</a:t>
            </a:r>
          </a:p>
        </p:txBody>
      </p:sp>
      <p:sp>
        <p:nvSpPr>
          <p:cNvPr id="4" name="Slide Number Placeholder 3">
            <a:extLst>
              <a:ext uri="{FF2B5EF4-FFF2-40B4-BE49-F238E27FC236}">
                <a16:creationId xmlns:a16="http://schemas.microsoft.com/office/drawing/2014/main" id="{04D00507-27B5-4C0A-9614-332012CA8070}"/>
              </a:ext>
            </a:extLst>
          </p:cNvPr>
          <p:cNvSpPr>
            <a:spLocks noGrp="1"/>
          </p:cNvSpPr>
          <p:nvPr>
            <p:ph type="sldNum" sz="quarter" idx="12"/>
          </p:nvPr>
        </p:nvSpPr>
        <p:spPr/>
        <p:txBody>
          <a:bodyPr/>
          <a:lstStyle/>
          <a:p>
            <a:fld id="{0988314B-B0F1-4905-BFA6-17EFE31B6DEA}" type="slidenum">
              <a:rPr lang="en-US" smtClean="0"/>
              <a:t>12</a:t>
            </a:fld>
            <a:endParaRPr lang="en-US" dirty="0"/>
          </a:p>
        </p:txBody>
      </p:sp>
      <p:sp>
        <p:nvSpPr>
          <p:cNvPr id="11" name="TextBox 10">
            <a:extLst>
              <a:ext uri="{FF2B5EF4-FFF2-40B4-BE49-F238E27FC236}">
                <a16:creationId xmlns:a16="http://schemas.microsoft.com/office/drawing/2014/main" id="{4948BDAF-B496-4F2E-B02C-28781307D0BD}"/>
              </a:ext>
            </a:extLst>
          </p:cNvPr>
          <p:cNvSpPr txBox="1"/>
          <p:nvPr/>
        </p:nvSpPr>
        <p:spPr>
          <a:xfrm>
            <a:off x="540187" y="1611984"/>
            <a:ext cx="1741100" cy="4223208"/>
          </a:xfrm>
          <a:prstGeom prst="rect">
            <a:avLst/>
          </a:prstGeom>
          <a:noFill/>
        </p:spPr>
        <p:txBody>
          <a:bodyPr wrap="square" rtlCol="0">
            <a:spAutoFit/>
          </a:bodyPr>
          <a:lstStyle/>
          <a:p>
            <a:endParaRPr lang="en-US" dirty="0"/>
          </a:p>
        </p:txBody>
      </p:sp>
      <p:graphicFrame>
        <p:nvGraphicFramePr>
          <p:cNvPr id="17" name="Chart 16">
            <a:extLst>
              <a:ext uri="{FF2B5EF4-FFF2-40B4-BE49-F238E27FC236}">
                <a16:creationId xmlns:a16="http://schemas.microsoft.com/office/drawing/2014/main" id="{588C7282-34F3-44C7-94D9-3BA9F8C2645B}"/>
              </a:ext>
            </a:extLst>
          </p:cNvPr>
          <p:cNvGraphicFramePr>
            <a:graphicFrameLocks/>
          </p:cNvGraphicFramePr>
          <p:nvPr/>
        </p:nvGraphicFramePr>
        <p:xfrm>
          <a:off x="540187" y="2111603"/>
          <a:ext cx="3524683" cy="24795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a:extLst>
              <a:ext uri="{FF2B5EF4-FFF2-40B4-BE49-F238E27FC236}">
                <a16:creationId xmlns:a16="http://schemas.microsoft.com/office/drawing/2014/main" id="{D50BD4B2-3DCF-4124-885A-A68DB0282B02}"/>
              </a:ext>
            </a:extLst>
          </p:cNvPr>
          <p:cNvGraphicFramePr>
            <a:graphicFrameLocks/>
          </p:cNvGraphicFramePr>
          <p:nvPr>
            <p:extLst>
              <p:ext uri="{D42A27DB-BD31-4B8C-83A1-F6EECF244321}">
                <p14:modId xmlns:p14="http://schemas.microsoft.com/office/powerpoint/2010/main" val="911558985"/>
              </p:ext>
            </p:extLst>
          </p:nvPr>
        </p:nvGraphicFramePr>
        <p:xfrm>
          <a:off x="4080745" y="1320414"/>
          <a:ext cx="4225055" cy="23784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162D20EB-EB97-4BE6-BA63-6269A4F7ECC9}"/>
              </a:ext>
            </a:extLst>
          </p:cNvPr>
          <p:cNvGraphicFramePr>
            <a:graphicFrameLocks/>
          </p:cNvGraphicFramePr>
          <p:nvPr>
            <p:extLst>
              <p:ext uri="{D42A27DB-BD31-4B8C-83A1-F6EECF244321}">
                <p14:modId xmlns:p14="http://schemas.microsoft.com/office/powerpoint/2010/main" val="1770358769"/>
              </p:ext>
            </p:extLst>
          </p:nvPr>
        </p:nvGraphicFramePr>
        <p:xfrm>
          <a:off x="4069403" y="3687776"/>
          <a:ext cx="4236397" cy="2479593"/>
        </p:xfrm>
        <a:graphic>
          <a:graphicData uri="http://schemas.openxmlformats.org/drawingml/2006/chart">
            <c:chart xmlns:c="http://schemas.openxmlformats.org/drawingml/2006/chart" xmlns:r="http://schemas.openxmlformats.org/officeDocument/2006/relationships" r:id="rId4"/>
          </a:graphicData>
        </a:graphic>
      </p:graphicFrame>
      <p:sp>
        <p:nvSpPr>
          <p:cNvPr id="10" name="Footer Placeholder 4">
            <a:extLst>
              <a:ext uri="{FF2B5EF4-FFF2-40B4-BE49-F238E27FC236}">
                <a16:creationId xmlns:a16="http://schemas.microsoft.com/office/drawing/2014/main" id="{EEE40AAA-1C99-4C7A-95DB-5EE44168D1C7}"/>
              </a:ext>
            </a:extLst>
          </p:cNvPr>
          <p:cNvSpPr>
            <a:spLocks noGrp="1"/>
          </p:cNvSpPr>
          <p:nvPr>
            <p:ph type="ftr" sz="quarter" idx="11"/>
          </p:nvPr>
        </p:nvSpPr>
        <p:spPr>
          <a:xfrm>
            <a:off x="2266545" y="6324600"/>
            <a:ext cx="4990289" cy="235086"/>
          </a:xfrm>
        </p:spPr>
        <p:txBody>
          <a:bodyPr/>
          <a:lstStyle/>
          <a:p>
            <a:pPr>
              <a:spcAft>
                <a:spcPct val="0"/>
              </a:spcAft>
              <a:buFontTx/>
              <a:buNone/>
            </a:pPr>
            <a:r>
              <a:rPr lang="en-US" altLang="en-US" sz="1200" dirty="0">
                <a:solidFill>
                  <a:srgbClr val="FFFF00"/>
                </a:solidFill>
                <a:cs typeface="Arial" charset="0"/>
              </a:rPr>
              <a:t>2019 Sucker Rod Pumping Workshop</a:t>
            </a:r>
          </a:p>
          <a:p>
            <a:pPr>
              <a:spcAft>
                <a:spcPct val="0"/>
              </a:spcAft>
              <a:buFontTx/>
              <a:buNone/>
            </a:pPr>
            <a:r>
              <a:rPr lang="en-US" altLang="en-US" sz="1200" dirty="0">
                <a:solidFill>
                  <a:srgbClr val="FFFF00"/>
                </a:solidFill>
                <a:cs typeface="Arial" charset="0"/>
              </a:rPr>
              <a:t>Oklahoma City, OK</a:t>
            </a:r>
          </a:p>
        </p:txBody>
      </p:sp>
      <p:sp>
        <p:nvSpPr>
          <p:cNvPr id="12" name="Date Placeholder 5">
            <a:extLst>
              <a:ext uri="{FF2B5EF4-FFF2-40B4-BE49-F238E27FC236}">
                <a16:creationId xmlns:a16="http://schemas.microsoft.com/office/drawing/2014/main" id="{0B741470-E9E9-4B95-BF21-8BB3E16C83B7}"/>
              </a:ext>
            </a:extLst>
          </p:cNvPr>
          <p:cNvSpPr>
            <a:spLocks noGrp="1"/>
          </p:cNvSpPr>
          <p:nvPr>
            <p:ph type="dt" sz="half" idx="10"/>
          </p:nvPr>
        </p:nvSpPr>
        <p:spPr>
          <a:xfrm>
            <a:off x="152400" y="6356351"/>
            <a:ext cx="1981200" cy="349250"/>
          </a:xfrm>
        </p:spPr>
        <p:txBody>
          <a:bodyPr/>
          <a:lstStyle/>
          <a:p>
            <a:pPr>
              <a:spcAft>
                <a:spcPct val="0"/>
              </a:spcAft>
              <a:buFontTx/>
              <a:buNone/>
            </a:pPr>
            <a:r>
              <a:rPr lang="en-US" altLang="en-US" sz="1200" dirty="0">
                <a:solidFill>
                  <a:srgbClr val="FFFF00"/>
                </a:solidFill>
                <a:cs typeface="Arial" charset="0"/>
              </a:rPr>
              <a:t>Sept. 9 - 12, 2019</a:t>
            </a:r>
          </a:p>
        </p:txBody>
      </p:sp>
    </p:spTree>
    <p:extLst>
      <p:ext uri="{BB962C8B-B14F-4D97-AF65-F5344CB8AC3E}">
        <p14:creationId xmlns:p14="http://schemas.microsoft.com/office/powerpoint/2010/main" val="169454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FB43076-D858-44ED-931A-AD498779F2D9}"/>
              </a:ext>
            </a:extLst>
          </p:cNvPr>
          <p:cNvSpPr txBox="1">
            <a:spLocks/>
          </p:cNvSpPr>
          <p:nvPr/>
        </p:nvSpPr>
        <p:spPr>
          <a:xfrm>
            <a:off x="570394" y="369190"/>
            <a:ext cx="8351837" cy="5064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chemeClr val="bg1"/>
                </a:solidFill>
                <a:latin typeface="GE Inspira Pitch" panose="020F0603030400020203" pitchFamily="34" charset="0"/>
              </a:rPr>
              <a:t>Identifying Valve Openings and Closing</a:t>
            </a:r>
          </a:p>
        </p:txBody>
      </p:sp>
      <p:sp>
        <p:nvSpPr>
          <p:cNvPr id="4" name="Slide Number Placeholder 3">
            <a:extLst>
              <a:ext uri="{FF2B5EF4-FFF2-40B4-BE49-F238E27FC236}">
                <a16:creationId xmlns:a16="http://schemas.microsoft.com/office/drawing/2014/main" id="{04D00507-27B5-4C0A-9614-332012CA8070}"/>
              </a:ext>
            </a:extLst>
          </p:cNvPr>
          <p:cNvSpPr>
            <a:spLocks noGrp="1"/>
          </p:cNvSpPr>
          <p:nvPr>
            <p:ph type="sldNum" sz="quarter" idx="12"/>
          </p:nvPr>
        </p:nvSpPr>
        <p:spPr/>
        <p:txBody>
          <a:bodyPr/>
          <a:lstStyle/>
          <a:p>
            <a:fld id="{0988314B-B0F1-4905-BFA6-17EFE31B6DEA}" type="slidenum">
              <a:rPr lang="en-US" smtClean="0"/>
              <a:t>13</a:t>
            </a:fld>
            <a:endParaRPr lang="en-US"/>
          </a:p>
        </p:txBody>
      </p:sp>
      <p:pic>
        <p:nvPicPr>
          <p:cNvPr id="10" name="Picture 9">
            <a:extLst>
              <a:ext uri="{FF2B5EF4-FFF2-40B4-BE49-F238E27FC236}">
                <a16:creationId xmlns:a16="http://schemas.microsoft.com/office/drawing/2014/main" id="{0FC1ED5E-620A-4BEF-834A-B007E1ECF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915" y="1244379"/>
            <a:ext cx="6500109" cy="2479209"/>
          </a:xfrm>
          <a:prstGeom prst="rect">
            <a:avLst/>
          </a:prstGeom>
        </p:spPr>
      </p:pic>
      <p:sp>
        <p:nvSpPr>
          <p:cNvPr id="11" name="TextBox 10">
            <a:extLst>
              <a:ext uri="{FF2B5EF4-FFF2-40B4-BE49-F238E27FC236}">
                <a16:creationId xmlns:a16="http://schemas.microsoft.com/office/drawing/2014/main" id="{4948BDAF-B496-4F2E-B02C-28781307D0BD}"/>
              </a:ext>
            </a:extLst>
          </p:cNvPr>
          <p:cNvSpPr txBox="1"/>
          <p:nvPr/>
        </p:nvSpPr>
        <p:spPr>
          <a:xfrm>
            <a:off x="540187" y="1611984"/>
            <a:ext cx="1741100" cy="4223208"/>
          </a:xfrm>
          <a:prstGeom prst="rect">
            <a:avLst/>
          </a:prstGeom>
          <a:noFill/>
        </p:spPr>
        <p:txBody>
          <a:bodyPr wrap="square" rtlCol="0">
            <a:spAutoFit/>
          </a:bodyPr>
          <a:lstStyle/>
          <a:p>
            <a:endParaRPr lang="en-US" dirty="0"/>
          </a:p>
        </p:txBody>
      </p:sp>
      <p:sp>
        <p:nvSpPr>
          <p:cNvPr id="12" name="Oval 11">
            <a:extLst>
              <a:ext uri="{FF2B5EF4-FFF2-40B4-BE49-F238E27FC236}">
                <a16:creationId xmlns:a16="http://schemas.microsoft.com/office/drawing/2014/main" id="{2C44934B-70D9-4C58-B31F-E650EF6379A8}"/>
              </a:ext>
            </a:extLst>
          </p:cNvPr>
          <p:cNvSpPr/>
          <p:nvPr/>
        </p:nvSpPr>
        <p:spPr>
          <a:xfrm>
            <a:off x="561979" y="1611984"/>
            <a:ext cx="233084" cy="2276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TextBox 12">
            <a:extLst>
              <a:ext uri="{FF2B5EF4-FFF2-40B4-BE49-F238E27FC236}">
                <a16:creationId xmlns:a16="http://schemas.microsoft.com/office/drawing/2014/main" id="{5DC04276-5631-4A95-8CA1-0F5D9BEAEA2F}"/>
              </a:ext>
            </a:extLst>
          </p:cNvPr>
          <p:cNvSpPr txBox="1"/>
          <p:nvPr/>
        </p:nvSpPr>
        <p:spPr>
          <a:xfrm>
            <a:off x="937040" y="1297759"/>
            <a:ext cx="1571417" cy="4401205"/>
          </a:xfrm>
          <a:prstGeom prst="rect">
            <a:avLst/>
          </a:prstGeom>
          <a:noFill/>
        </p:spPr>
        <p:txBody>
          <a:bodyPr wrap="square" rtlCol="0">
            <a:spAutoFit/>
          </a:bodyPr>
          <a:lstStyle/>
          <a:p>
            <a:r>
              <a:rPr lang="en-US" sz="4000" b="1" dirty="0">
                <a:solidFill>
                  <a:srgbClr val="FFFF00"/>
                </a:solidFill>
              </a:rPr>
              <a:t>SVO</a:t>
            </a:r>
          </a:p>
          <a:p>
            <a:endParaRPr lang="en-US" sz="4000" dirty="0"/>
          </a:p>
          <a:p>
            <a:r>
              <a:rPr lang="en-US" sz="4000" b="1" dirty="0">
                <a:solidFill>
                  <a:srgbClr val="00B0F0"/>
                </a:solidFill>
              </a:rPr>
              <a:t>SVC</a:t>
            </a:r>
          </a:p>
          <a:p>
            <a:endParaRPr lang="en-US" sz="4000" dirty="0"/>
          </a:p>
          <a:p>
            <a:r>
              <a:rPr lang="en-US" sz="4000" b="1" dirty="0">
                <a:solidFill>
                  <a:srgbClr val="00B050"/>
                </a:solidFill>
              </a:rPr>
              <a:t>TVO</a:t>
            </a:r>
          </a:p>
          <a:p>
            <a:endParaRPr lang="en-US" sz="4000" dirty="0"/>
          </a:p>
          <a:p>
            <a:r>
              <a:rPr lang="en-US" sz="4000" b="1" dirty="0">
                <a:solidFill>
                  <a:srgbClr val="FF0000"/>
                </a:solidFill>
              </a:rPr>
              <a:t>TVC</a:t>
            </a:r>
          </a:p>
        </p:txBody>
      </p:sp>
      <p:sp>
        <p:nvSpPr>
          <p:cNvPr id="14" name="Oval 13">
            <a:extLst>
              <a:ext uri="{FF2B5EF4-FFF2-40B4-BE49-F238E27FC236}">
                <a16:creationId xmlns:a16="http://schemas.microsoft.com/office/drawing/2014/main" id="{A262F422-C844-45CB-8D0D-3011626B0977}"/>
              </a:ext>
            </a:extLst>
          </p:cNvPr>
          <p:cNvSpPr/>
          <p:nvPr/>
        </p:nvSpPr>
        <p:spPr>
          <a:xfrm>
            <a:off x="561979" y="2831774"/>
            <a:ext cx="233084" cy="22764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Oval 14">
            <a:extLst>
              <a:ext uri="{FF2B5EF4-FFF2-40B4-BE49-F238E27FC236}">
                <a16:creationId xmlns:a16="http://schemas.microsoft.com/office/drawing/2014/main" id="{4611F75B-6299-4C73-BADF-3C94F8486749}"/>
              </a:ext>
            </a:extLst>
          </p:cNvPr>
          <p:cNvSpPr/>
          <p:nvPr/>
        </p:nvSpPr>
        <p:spPr>
          <a:xfrm>
            <a:off x="593328" y="4051563"/>
            <a:ext cx="233084" cy="2133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Oval 15">
            <a:extLst>
              <a:ext uri="{FF2B5EF4-FFF2-40B4-BE49-F238E27FC236}">
                <a16:creationId xmlns:a16="http://schemas.microsoft.com/office/drawing/2014/main" id="{9C136FD3-6948-441D-B76F-5A14716CC91D}"/>
              </a:ext>
            </a:extLst>
          </p:cNvPr>
          <p:cNvSpPr/>
          <p:nvPr/>
        </p:nvSpPr>
        <p:spPr>
          <a:xfrm>
            <a:off x="593328" y="5246016"/>
            <a:ext cx="233084" cy="2510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ooter Placeholder 4">
            <a:extLst>
              <a:ext uri="{FF2B5EF4-FFF2-40B4-BE49-F238E27FC236}">
                <a16:creationId xmlns:a16="http://schemas.microsoft.com/office/drawing/2014/main" id="{DD46BF81-2532-4866-9C83-1801D9519379}"/>
              </a:ext>
            </a:extLst>
          </p:cNvPr>
          <p:cNvSpPr>
            <a:spLocks noGrp="1"/>
          </p:cNvSpPr>
          <p:nvPr>
            <p:ph type="ftr" sz="quarter" idx="11"/>
          </p:nvPr>
        </p:nvSpPr>
        <p:spPr>
          <a:xfrm>
            <a:off x="2266545" y="6324600"/>
            <a:ext cx="4990289" cy="235086"/>
          </a:xfrm>
        </p:spPr>
        <p:txBody>
          <a:bodyPr/>
          <a:lstStyle/>
          <a:p>
            <a:pPr>
              <a:spcAft>
                <a:spcPct val="0"/>
              </a:spcAft>
              <a:buFontTx/>
              <a:buNone/>
            </a:pPr>
            <a:r>
              <a:rPr lang="en-US" altLang="en-US" sz="1200" dirty="0">
                <a:solidFill>
                  <a:srgbClr val="FFFF00"/>
                </a:solidFill>
                <a:cs typeface="Arial" charset="0"/>
              </a:rPr>
              <a:t>2019 Sucker Rod Pumping Workshop</a:t>
            </a:r>
          </a:p>
          <a:p>
            <a:pPr>
              <a:spcAft>
                <a:spcPct val="0"/>
              </a:spcAft>
              <a:buFontTx/>
              <a:buNone/>
            </a:pPr>
            <a:r>
              <a:rPr lang="en-US" altLang="en-US" sz="1200" dirty="0">
                <a:solidFill>
                  <a:srgbClr val="FFFF00"/>
                </a:solidFill>
                <a:cs typeface="Arial" charset="0"/>
              </a:rPr>
              <a:t>Oklahoma City, OK</a:t>
            </a:r>
          </a:p>
        </p:txBody>
      </p:sp>
      <p:sp>
        <p:nvSpPr>
          <p:cNvPr id="18" name="Date Placeholder 5">
            <a:extLst>
              <a:ext uri="{FF2B5EF4-FFF2-40B4-BE49-F238E27FC236}">
                <a16:creationId xmlns:a16="http://schemas.microsoft.com/office/drawing/2014/main" id="{ECD9BBCF-8022-4D10-809D-163C9D5E161A}"/>
              </a:ext>
            </a:extLst>
          </p:cNvPr>
          <p:cNvSpPr>
            <a:spLocks noGrp="1"/>
          </p:cNvSpPr>
          <p:nvPr>
            <p:ph type="dt" sz="half" idx="10"/>
          </p:nvPr>
        </p:nvSpPr>
        <p:spPr>
          <a:xfrm>
            <a:off x="152400" y="6356351"/>
            <a:ext cx="1981200" cy="349250"/>
          </a:xfrm>
        </p:spPr>
        <p:txBody>
          <a:bodyPr/>
          <a:lstStyle/>
          <a:p>
            <a:pPr>
              <a:spcAft>
                <a:spcPct val="0"/>
              </a:spcAft>
              <a:buFontTx/>
              <a:buNone/>
            </a:pPr>
            <a:r>
              <a:rPr lang="en-US" altLang="en-US" sz="1200" dirty="0">
                <a:solidFill>
                  <a:srgbClr val="FFFF00"/>
                </a:solidFill>
                <a:cs typeface="Arial" charset="0"/>
              </a:rPr>
              <a:t>Sept. 9 - 12, 2019</a:t>
            </a:r>
          </a:p>
        </p:txBody>
      </p:sp>
    </p:spTree>
    <p:extLst>
      <p:ext uri="{BB962C8B-B14F-4D97-AF65-F5344CB8AC3E}">
        <p14:creationId xmlns:p14="http://schemas.microsoft.com/office/powerpoint/2010/main" val="2576429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FB43076-D858-44ED-931A-AD498779F2D9}"/>
              </a:ext>
            </a:extLst>
          </p:cNvPr>
          <p:cNvSpPr txBox="1">
            <a:spLocks/>
          </p:cNvSpPr>
          <p:nvPr/>
        </p:nvSpPr>
        <p:spPr>
          <a:xfrm>
            <a:off x="639763" y="424747"/>
            <a:ext cx="8351837" cy="5064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chemeClr val="bg1"/>
                </a:solidFill>
                <a:latin typeface="GE Inspira Pitch" panose="020F0603030400020203" pitchFamily="34" charset="0"/>
              </a:rPr>
              <a:t>Calculate Valve Openings and Closings</a:t>
            </a:r>
          </a:p>
        </p:txBody>
      </p:sp>
      <p:sp>
        <p:nvSpPr>
          <p:cNvPr id="4" name="Slide Number Placeholder 3">
            <a:extLst>
              <a:ext uri="{FF2B5EF4-FFF2-40B4-BE49-F238E27FC236}">
                <a16:creationId xmlns:a16="http://schemas.microsoft.com/office/drawing/2014/main" id="{04D00507-27B5-4C0A-9614-332012CA8070}"/>
              </a:ext>
            </a:extLst>
          </p:cNvPr>
          <p:cNvSpPr>
            <a:spLocks noGrp="1"/>
          </p:cNvSpPr>
          <p:nvPr>
            <p:ph type="sldNum" sz="quarter" idx="12"/>
          </p:nvPr>
        </p:nvSpPr>
        <p:spPr/>
        <p:txBody>
          <a:bodyPr/>
          <a:lstStyle/>
          <a:p>
            <a:fld id="{0988314B-B0F1-4905-BFA6-17EFE31B6DEA}" type="slidenum">
              <a:rPr lang="en-US" smtClean="0"/>
              <a:t>14</a:t>
            </a:fld>
            <a:endParaRPr lang="en-US"/>
          </a:p>
        </p:txBody>
      </p:sp>
      <p:pic>
        <p:nvPicPr>
          <p:cNvPr id="10" name="Picture 9">
            <a:extLst>
              <a:ext uri="{FF2B5EF4-FFF2-40B4-BE49-F238E27FC236}">
                <a16:creationId xmlns:a16="http://schemas.microsoft.com/office/drawing/2014/main" id="{0FC1ED5E-620A-4BEF-834A-B007E1ECF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915" y="1278403"/>
            <a:ext cx="6500109" cy="2479209"/>
          </a:xfrm>
          <a:prstGeom prst="rect">
            <a:avLst/>
          </a:prstGeom>
        </p:spPr>
      </p:pic>
      <p:pic>
        <p:nvPicPr>
          <p:cNvPr id="7" name="Picture 6">
            <a:extLst>
              <a:ext uri="{FF2B5EF4-FFF2-40B4-BE49-F238E27FC236}">
                <a16:creationId xmlns:a16="http://schemas.microsoft.com/office/drawing/2014/main" id="{A2C999A9-6758-416C-A6CF-8BB5D2433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915" y="3757612"/>
            <a:ext cx="6500109" cy="2541709"/>
          </a:xfrm>
          <a:prstGeom prst="rect">
            <a:avLst/>
          </a:prstGeom>
        </p:spPr>
      </p:pic>
      <p:sp>
        <p:nvSpPr>
          <p:cNvPr id="9" name="Footer Placeholder 4">
            <a:extLst>
              <a:ext uri="{FF2B5EF4-FFF2-40B4-BE49-F238E27FC236}">
                <a16:creationId xmlns:a16="http://schemas.microsoft.com/office/drawing/2014/main" id="{1FE3B457-90F9-4D2C-8E52-709233E06807}"/>
              </a:ext>
            </a:extLst>
          </p:cNvPr>
          <p:cNvSpPr>
            <a:spLocks noGrp="1"/>
          </p:cNvSpPr>
          <p:nvPr>
            <p:ph type="ftr" sz="quarter" idx="11"/>
          </p:nvPr>
        </p:nvSpPr>
        <p:spPr>
          <a:xfrm>
            <a:off x="2266545" y="6324600"/>
            <a:ext cx="4990289" cy="235086"/>
          </a:xfrm>
        </p:spPr>
        <p:txBody>
          <a:bodyPr/>
          <a:lstStyle/>
          <a:p>
            <a:pPr>
              <a:spcAft>
                <a:spcPct val="0"/>
              </a:spcAft>
              <a:buFontTx/>
              <a:buNone/>
            </a:pPr>
            <a:r>
              <a:rPr lang="en-US" altLang="en-US" sz="1200" dirty="0">
                <a:solidFill>
                  <a:srgbClr val="FFFF00"/>
                </a:solidFill>
                <a:cs typeface="Arial" charset="0"/>
              </a:rPr>
              <a:t>2019 Sucker Rod Pumping Workshop</a:t>
            </a:r>
          </a:p>
          <a:p>
            <a:pPr>
              <a:spcAft>
                <a:spcPct val="0"/>
              </a:spcAft>
              <a:buFontTx/>
              <a:buNone/>
            </a:pPr>
            <a:r>
              <a:rPr lang="en-US" altLang="en-US" sz="1200" dirty="0">
                <a:solidFill>
                  <a:srgbClr val="FFFF00"/>
                </a:solidFill>
                <a:cs typeface="Arial" charset="0"/>
              </a:rPr>
              <a:t>Oklahoma City, OK</a:t>
            </a:r>
          </a:p>
        </p:txBody>
      </p:sp>
      <p:sp>
        <p:nvSpPr>
          <p:cNvPr id="11" name="Date Placeholder 5">
            <a:extLst>
              <a:ext uri="{FF2B5EF4-FFF2-40B4-BE49-F238E27FC236}">
                <a16:creationId xmlns:a16="http://schemas.microsoft.com/office/drawing/2014/main" id="{723CEA01-38E8-4A3F-A6BF-65EEFA6EC5A6}"/>
              </a:ext>
            </a:extLst>
          </p:cNvPr>
          <p:cNvSpPr>
            <a:spLocks noGrp="1"/>
          </p:cNvSpPr>
          <p:nvPr>
            <p:ph type="dt" sz="half" idx="10"/>
          </p:nvPr>
        </p:nvSpPr>
        <p:spPr>
          <a:xfrm>
            <a:off x="152400" y="6356351"/>
            <a:ext cx="1981200" cy="349250"/>
          </a:xfrm>
        </p:spPr>
        <p:txBody>
          <a:bodyPr/>
          <a:lstStyle/>
          <a:p>
            <a:pPr>
              <a:spcAft>
                <a:spcPct val="0"/>
              </a:spcAft>
              <a:buFontTx/>
              <a:buNone/>
            </a:pPr>
            <a:r>
              <a:rPr lang="en-US" altLang="en-US" sz="1200" dirty="0">
                <a:solidFill>
                  <a:srgbClr val="FFFF00"/>
                </a:solidFill>
                <a:cs typeface="Arial" charset="0"/>
              </a:rPr>
              <a:t>Sept. 9 - 12, 2019</a:t>
            </a:r>
          </a:p>
        </p:txBody>
      </p:sp>
      <p:sp>
        <p:nvSpPr>
          <p:cNvPr id="12" name="TextBox 11">
            <a:extLst>
              <a:ext uri="{FF2B5EF4-FFF2-40B4-BE49-F238E27FC236}">
                <a16:creationId xmlns:a16="http://schemas.microsoft.com/office/drawing/2014/main" id="{4FBE92BD-28BD-4DF8-B726-D037859FC0DA}"/>
              </a:ext>
            </a:extLst>
          </p:cNvPr>
          <p:cNvSpPr txBox="1"/>
          <p:nvPr/>
        </p:nvSpPr>
        <p:spPr>
          <a:xfrm>
            <a:off x="937040" y="1297759"/>
            <a:ext cx="1571417" cy="4401205"/>
          </a:xfrm>
          <a:prstGeom prst="rect">
            <a:avLst/>
          </a:prstGeom>
          <a:noFill/>
        </p:spPr>
        <p:txBody>
          <a:bodyPr wrap="square" rtlCol="0">
            <a:spAutoFit/>
          </a:bodyPr>
          <a:lstStyle/>
          <a:p>
            <a:r>
              <a:rPr lang="en-US" sz="4000" b="1" dirty="0">
                <a:solidFill>
                  <a:srgbClr val="FFFF00"/>
                </a:solidFill>
              </a:rPr>
              <a:t>SVO</a:t>
            </a:r>
          </a:p>
          <a:p>
            <a:endParaRPr lang="en-US" sz="4000" dirty="0"/>
          </a:p>
          <a:p>
            <a:r>
              <a:rPr lang="en-US" sz="4000" b="1" dirty="0">
                <a:solidFill>
                  <a:srgbClr val="00B0F0"/>
                </a:solidFill>
              </a:rPr>
              <a:t>SVC</a:t>
            </a:r>
          </a:p>
          <a:p>
            <a:endParaRPr lang="en-US" sz="4000" dirty="0"/>
          </a:p>
          <a:p>
            <a:r>
              <a:rPr lang="en-US" sz="4000" b="1" dirty="0">
                <a:solidFill>
                  <a:srgbClr val="00B050"/>
                </a:solidFill>
              </a:rPr>
              <a:t>TVO</a:t>
            </a:r>
          </a:p>
          <a:p>
            <a:endParaRPr lang="en-US" sz="4000" dirty="0"/>
          </a:p>
          <a:p>
            <a:r>
              <a:rPr lang="en-US" sz="4000" b="1" dirty="0">
                <a:solidFill>
                  <a:srgbClr val="FF0000"/>
                </a:solidFill>
              </a:rPr>
              <a:t>TVC</a:t>
            </a:r>
          </a:p>
        </p:txBody>
      </p:sp>
      <p:sp>
        <p:nvSpPr>
          <p:cNvPr id="13" name="Oval 12">
            <a:extLst>
              <a:ext uri="{FF2B5EF4-FFF2-40B4-BE49-F238E27FC236}">
                <a16:creationId xmlns:a16="http://schemas.microsoft.com/office/drawing/2014/main" id="{FA18D098-B1D4-41CC-AC79-C6E10AB7E67F}"/>
              </a:ext>
            </a:extLst>
          </p:cNvPr>
          <p:cNvSpPr/>
          <p:nvPr/>
        </p:nvSpPr>
        <p:spPr>
          <a:xfrm>
            <a:off x="561979" y="1611984"/>
            <a:ext cx="233084" cy="2276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Oval 13">
            <a:extLst>
              <a:ext uri="{FF2B5EF4-FFF2-40B4-BE49-F238E27FC236}">
                <a16:creationId xmlns:a16="http://schemas.microsoft.com/office/drawing/2014/main" id="{EEB921E9-6F40-4B61-BF4C-DD8CD9CA0FFB}"/>
              </a:ext>
            </a:extLst>
          </p:cNvPr>
          <p:cNvSpPr/>
          <p:nvPr/>
        </p:nvSpPr>
        <p:spPr>
          <a:xfrm>
            <a:off x="561979" y="2831774"/>
            <a:ext cx="233084" cy="22764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Oval 14">
            <a:extLst>
              <a:ext uri="{FF2B5EF4-FFF2-40B4-BE49-F238E27FC236}">
                <a16:creationId xmlns:a16="http://schemas.microsoft.com/office/drawing/2014/main" id="{8A1E2ECF-D3CF-4790-BB8C-19A96771B619}"/>
              </a:ext>
            </a:extLst>
          </p:cNvPr>
          <p:cNvSpPr/>
          <p:nvPr/>
        </p:nvSpPr>
        <p:spPr>
          <a:xfrm>
            <a:off x="593328" y="4051563"/>
            <a:ext cx="233084" cy="2133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Oval 15">
            <a:extLst>
              <a:ext uri="{FF2B5EF4-FFF2-40B4-BE49-F238E27FC236}">
                <a16:creationId xmlns:a16="http://schemas.microsoft.com/office/drawing/2014/main" id="{66B57F8B-7206-4969-8D9E-4C8D0BC7F32E}"/>
              </a:ext>
            </a:extLst>
          </p:cNvPr>
          <p:cNvSpPr/>
          <p:nvPr/>
        </p:nvSpPr>
        <p:spPr>
          <a:xfrm>
            <a:off x="593328" y="5246016"/>
            <a:ext cx="233084" cy="2510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244631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FB43076-D858-44ED-931A-AD498779F2D9}"/>
              </a:ext>
            </a:extLst>
          </p:cNvPr>
          <p:cNvSpPr txBox="1">
            <a:spLocks/>
          </p:cNvSpPr>
          <p:nvPr/>
        </p:nvSpPr>
        <p:spPr>
          <a:xfrm>
            <a:off x="585770" y="384403"/>
            <a:ext cx="8351837" cy="5064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chemeClr val="bg1"/>
                </a:solidFill>
                <a:latin typeface="GE Inspira Pitch" panose="020F0603030400020203" pitchFamily="34" charset="0"/>
              </a:rPr>
              <a:t>Application of Radius data set</a:t>
            </a:r>
          </a:p>
        </p:txBody>
      </p:sp>
      <p:sp>
        <p:nvSpPr>
          <p:cNvPr id="4" name="Slide Number Placeholder 3">
            <a:extLst>
              <a:ext uri="{FF2B5EF4-FFF2-40B4-BE49-F238E27FC236}">
                <a16:creationId xmlns:a16="http://schemas.microsoft.com/office/drawing/2014/main" id="{04D00507-27B5-4C0A-9614-332012CA8070}"/>
              </a:ext>
            </a:extLst>
          </p:cNvPr>
          <p:cNvSpPr>
            <a:spLocks noGrp="1"/>
          </p:cNvSpPr>
          <p:nvPr>
            <p:ph type="sldNum" sz="quarter" idx="12"/>
          </p:nvPr>
        </p:nvSpPr>
        <p:spPr/>
        <p:txBody>
          <a:bodyPr/>
          <a:lstStyle/>
          <a:p>
            <a:fld id="{0988314B-B0F1-4905-BFA6-17EFE31B6DEA}" type="slidenum">
              <a:rPr lang="en-US" smtClean="0"/>
              <a:t>15</a:t>
            </a:fld>
            <a:endParaRPr lang="en-US"/>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56D05EC0-D5A1-4682-8FEA-D60EDE7E0680}"/>
                  </a:ext>
                </a:extLst>
              </p:cNvPr>
              <p:cNvSpPr txBox="1"/>
              <p:nvPr/>
            </p:nvSpPr>
            <p:spPr>
              <a:xfrm>
                <a:off x="4953000" y="1158875"/>
                <a:ext cx="4038599" cy="4708981"/>
              </a:xfrm>
              <a:prstGeom prst="rect">
                <a:avLst/>
              </a:prstGeom>
              <a:noFill/>
            </p:spPr>
            <p:txBody>
              <a:bodyPr wrap="square" rtlCol="0">
                <a:spAutoFit/>
              </a:bodyPr>
              <a:lstStyle/>
              <a:p>
                <a:r>
                  <a:rPr lang="en-US" sz="2000" dirty="0">
                    <a:solidFill>
                      <a:srgbClr val="FFFF00"/>
                    </a:solidFill>
                  </a:rPr>
                  <a:t>Critical points for the radius data can be calculated by solving </a:t>
                </a:r>
                <a14:m>
                  <m:oMath xmlns:m="http://schemas.openxmlformats.org/officeDocument/2006/math">
                    <m:sSubSup>
                      <m:sSubSupPr>
                        <m:ctrlPr>
                          <a:rPr lang="en-US" sz="2000" i="1">
                            <a:solidFill>
                              <a:srgbClr val="FFFF00"/>
                            </a:solidFill>
                            <a:latin typeface="Cambria Math" panose="02040503050406030204" pitchFamily="18" charset="0"/>
                          </a:rPr>
                        </m:ctrlPr>
                      </m:sSubSupPr>
                      <m:e>
                        <m:r>
                          <a:rPr lang="en-US" sz="2000" i="1">
                            <a:solidFill>
                              <a:srgbClr val="FFFF00"/>
                            </a:solidFill>
                            <a:latin typeface="Cambria Math" panose="02040503050406030204" pitchFamily="18" charset="0"/>
                          </a:rPr>
                          <m:t>𝑅</m:t>
                        </m:r>
                      </m:e>
                      <m:sub>
                        <m:r>
                          <a:rPr lang="en-US" sz="2000" i="1">
                            <a:solidFill>
                              <a:srgbClr val="FFFF00"/>
                            </a:solidFill>
                            <a:latin typeface="Cambria Math" panose="02040503050406030204" pitchFamily="18" charset="0"/>
                          </a:rPr>
                          <m:t>𝐶</m:t>
                        </m:r>
                      </m:sub>
                      <m:sup>
                        <m:r>
                          <a:rPr lang="en-US" sz="2000" i="1">
                            <a:solidFill>
                              <a:srgbClr val="FFFF00"/>
                            </a:solidFill>
                            <a:latin typeface="Cambria Math" panose="02040503050406030204" pitchFamily="18" charset="0"/>
                          </a:rPr>
                          <m:t>′</m:t>
                        </m:r>
                      </m:sup>
                    </m:sSubSup>
                    <m:d>
                      <m:dPr>
                        <m:ctrlPr>
                          <a:rPr lang="en-US" sz="2000" i="1">
                            <a:solidFill>
                              <a:srgbClr val="FFFF00"/>
                            </a:solidFill>
                            <a:latin typeface="Cambria Math" panose="02040503050406030204" pitchFamily="18" charset="0"/>
                          </a:rPr>
                        </m:ctrlPr>
                      </m:dPr>
                      <m:e>
                        <m:r>
                          <a:rPr lang="en-US" sz="2000" i="1">
                            <a:solidFill>
                              <a:srgbClr val="FFFF00"/>
                            </a:solidFill>
                            <a:latin typeface="Cambria Math" panose="02040503050406030204" pitchFamily="18" charset="0"/>
                          </a:rPr>
                          <m:t>𝑥</m:t>
                        </m:r>
                      </m:e>
                    </m:d>
                    <m:r>
                      <a:rPr lang="en-US" sz="2000" i="1">
                        <a:solidFill>
                          <a:srgbClr val="FFFF00"/>
                        </a:solidFill>
                        <a:latin typeface="Cambria Math" panose="02040503050406030204" pitchFamily="18" charset="0"/>
                      </a:rPr>
                      <m:t>=0.</m:t>
                    </m:r>
                  </m:oMath>
                </a14:m>
                <a:r>
                  <a:rPr lang="en-US" sz="2000" dirty="0">
                    <a:solidFill>
                      <a:srgbClr val="FFFF00"/>
                    </a:solidFill>
                  </a:rPr>
                  <a:t> </a:t>
                </a:r>
              </a:p>
              <a:p>
                <a:r>
                  <a:rPr lang="en-US" sz="2000" dirty="0">
                    <a:solidFill>
                      <a:schemeClr val="bg1"/>
                    </a:solidFill>
                  </a:rPr>
                  <a:t>For each critical point, if </a:t>
                </a:r>
                <a14:m>
                  <m:oMath xmlns:m="http://schemas.openxmlformats.org/officeDocument/2006/math">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𝑅</m:t>
                        </m:r>
                      </m:e>
                      <m:sub>
                        <m:r>
                          <a:rPr lang="en-US" sz="2000" i="1">
                            <a:solidFill>
                              <a:schemeClr val="bg1"/>
                            </a:solidFill>
                            <a:latin typeface="Cambria Math" panose="02040503050406030204" pitchFamily="18" charset="0"/>
                          </a:rPr>
                          <m:t>𝐶</m:t>
                        </m:r>
                      </m:sub>
                    </m:sSub>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𝑥</m:t>
                    </m:r>
                    <m:r>
                      <a:rPr lang="en-US" sz="2000" i="1">
                        <a:solidFill>
                          <a:schemeClr val="bg1"/>
                        </a:solidFill>
                        <a:latin typeface="Cambria Math" panose="02040503050406030204" pitchFamily="18" charset="0"/>
                      </a:rPr>
                      <m:t>)</m:t>
                    </m:r>
                  </m:oMath>
                </a14:m>
                <a:r>
                  <a:rPr lang="en-US" sz="2000" dirty="0">
                    <a:solidFill>
                      <a:schemeClr val="bg1"/>
                    </a:solidFill>
                  </a:rPr>
                  <a:t> changes from positive to negative, then </a:t>
                </a:r>
                <a14:m>
                  <m:oMath xmlns:m="http://schemas.openxmlformats.org/officeDocument/2006/math">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𝑅</m:t>
                        </m:r>
                      </m:e>
                      <m:sub>
                        <m:r>
                          <a:rPr lang="en-US" sz="2000" i="1">
                            <a:solidFill>
                              <a:schemeClr val="bg1"/>
                            </a:solidFill>
                            <a:latin typeface="Cambria Math" panose="02040503050406030204" pitchFamily="18" charset="0"/>
                          </a:rPr>
                          <m:t>𝐶</m:t>
                        </m:r>
                      </m:sub>
                    </m:sSub>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𝑥</m:t>
                    </m:r>
                    <m:r>
                      <a:rPr lang="en-US" sz="2000" i="1">
                        <a:solidFill>
                          <a:schemeClr val="bg1"/>
                        </a:solidFill>
                        <a:latin typeface="Cambria Math" panose="02040503050406030204" pitchFamily="18" charset="0"/>
                      </a:rPr>
                      <m:t>)</m:t>
                    </m:r>
                  </m:oMath>
                </a14:m>
                <a:r>
                  <a:rPr lang="en-US" sz="2000" dirty="0">
                    <a:solidFill>
                      <a:schemeClr val="bg1"/>
                    </a:solidFill>
                  </a:rPr>
                  <a:t> has a local maximum. </a:t>
                </a:r>
              </a:p>
              <a:p>
                <a:r>
                  <a:rPr lang="en-US" sz="2000" dirty="0">
                    <a:solidFill>
                      <a:schemeClr val="bg1"/>
                    </a:solidFill>
                  </a:rPr>
                  <a:t>If </a:t>
                </a:r>
                <a14:m>
                  <m:oMath xmlns:m="http://schemas.openxmlformats.org/officeDocument/2006/math">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𝑅</m:t>
                        </m:r>
                      </m:e>
                      <m:sub>
                        <m:r>
                          <a:rPr lang="en-US" sz="2000" i="1">
                            <a:solidFill>
                              <a:schemeClr val="bg1"/>
                            </a:solidFill>
                            <a:latin typeface="Cambria Math" panose="02040503050406030204" pitchFamily="18" charset="0"/>
                          </a:rPr>
                          <m:t>𝐶</m:t>
                        </m:r>
                      </m:sub>
                    </m:sSub>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𝑥</m:t>
                    </m:r>
                    <m:r>
                      <a:rPr lang="en-US" sz="2000" i="1">
                        <a:solidFill>
                          <a:schemeClr val="bg1"/>
                        </a:solidFill>
                        <a:latin typeface="Cambria Math" panose="02040503050406030204" pitchFamily="18" charset="0"/>
                      </a:rPr>
                      <m:t>)</m:t>
                    </m:r>
                  </m:oMath>
                </a14:m>
                <a:r>
                  <a:rPr lang="en-US" sz="2000" dirty="0">
                    <a:solidFill>
                      <a:schemeClr val="bg1"/>
                    </a:solidFill>
                  </a:rPr>
                  <a:t> changes from negative to positive, then </a:t>
                </a:r>
                <a14:m>
                  <m:oMath xmlns:m="http://schemas.openxmlformats.org/officeDocument/2006/math">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𝑅</m:t>
                        </m:r>
                      </m:e>
                      <m:sub>
                        <m:r>
                          <a:rPr lang="en-US" sz="2000" i="1">
                            <a:solidFill>
                              <a:schemeClr val="bg1"/>
                            </a:solidFill>
                            <a:latin typeface="Cambria Math" panose="02040503050406030204" pitchFamily="18" charset="0"/>
                          </a:rPr>
                          <m:t>𝐶</m:t>
                        </m:r>
                      </m:sub>
                    </m:sSub>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𝑥</m:t>
                    </m:r>
                    <m:r>
                      <a:rPr lang="en-US" sz="2000" i="1">
                        <a:solidFill>
                          <a:schemeClr val="bg1"/>
                        </a:solidFill>
                        <a:latin typeface="Cambria Math" panose="02040503050406030204" pitchFamily="18" charset="0"/>
                      </a:rPr>
                      <m:t>)</m:t>
                    </m:r>
                  </m:oMath>
                </a14:m>
                <a:r>
                  <a:rPr lang="en-US" sz="2000" dirty="0">
                    <a:solidFill>
                      <a:schemeClr val="bg1"/>
                    </a:solidFill>
                  </a:rPr>
                  <a:t> has a local minimum. </a:t>
                </a:r>
              </a:p>
              <a:p>
                <a:r>
                  <a:rPr lang="en-US" sz="2000" dirty="0">
                    <a:solidFill>
                      <a:schemeClr val="bg1"/>
                    </a:solidFill>
                  </a:rPr>
                  <a:t>If </a:t>
                </a:r>
                <a14:m>
                  <m:oMath xmlns:m="http://schemas.openxmlformats.org/officeDocument/2006/math">
                    <m:sSubSup>
                      <m:sSubSupPr>
                        <m:ctrlPr>
                          <a:rPr lang="en-US" sz="2000" i="1">
                            <a:solidFill>
                              <a:schemeClr val="bg1"/>
                            </a:solidFill>
                            <a:latin typeface="Cambria Math" panose="02040503050406030204" pitchFamily="18" charset="0"/>
                          </a:rPr>
                        </m:ctrlPr>
                      </m:sSubSupPr>
                      <m:e>
                        <m:r>
                          <a:rPr lang="en-US" sz="2000" i="1">
                            <a:solidFill>
                              <a:schemeClr val="bg1"/>
                            </a:solidFill>
                            <a:latin typeface="Cambria Math" panose="02040503050406030204" pitchFamily="18" charset="0"/>
                          </a:rPr>
                          <m:t>𝑅</m:t>
                        </m:r>
                      </m:e>
                      <m:sub>
                        <m:r>
                          <a:rPr lang="en-US" sz="2000" i="1">
                            <a:solidFill>
                              <a:schemeClr val="bg1"/>
                            </a:solidFill>
                            <a:latin typeface="Cambria Math" panose="02040503050406030204" pitchFamily="18" charset="0"/>
                          </a:rPr>
                          <m:t>𝐶</m:t>
                        </m:r>
                      </m:sub>
                      <m:sup>
                        <m:r>
                          <a:rPr lang="en-US" sz="2000" i="1">
                            <a:solidFill>
                              <a:schemeClr val="bg1"/>
                            </a:solidFill>
                            <a:latin typeface="Cambria Math" panose="02040503050406030204" pitchFamily="18" charset="0"/>
                          </a:rPr>
                          <m:t>′′</m:t>
                        </m:r>
                      </m:sup>
                    </m:sSubSup>
                    <m:d>
                      <m:dPr>
                        <m:ctrlPr>
                          <a:rPr lang="en-US" sz="2000" i="1">
                            <a:solidFill>
                              <a:schemeClr val="bg1"/>
                            </a:solidFill>
                            <a:latin typeface="Cambria Math" panose="02040503050406030204" pitchFamily="18" charset="0"/>
                          </a:rPr>
                        </m:ctrlPr>
                      </m:dPr>
                      <m:e>
                        <m:r>
                          <a:rPr lang="en-US" sz="2000" i="1">
                            <a:solidFill>
                              <a:schemeClr val="bg1"/>
                            </a:solidFill>
                            <a:latin typeface="Cambria Math" panose="02040503050406030204" pitchFamily="18" charset="0"/>
                          </a:rPr>
                          <m:t>𝑥</m:t>
                        </m:r>
                      </m:e>
                    </m:d>
                    <m:r>
                      <a:rPr lang="en-US" sz="2000" i="1">
                        <a:solidFill>
                          <a:schemeClr val="bg1"/>
                        </a:solidFill>
                        <a:latin typeface="Cambria Math" panose="02040503050406030204" pitchFamily="18" charset="0"/>
                      </a:rPr>
                      <m:t>&gt;0</m:t>
                    </m:r>
                  </m:oMath>
                </a14:m>
                <a:r>
                  <a:rPr lang="en-US" sz="2000" dirty="0">
                    <a:solidFill>
                      <a:schemeClr val="bg1"/>
                    </a:solidFill>
                  </a:rPr>
                  <a:t>, then the function</a:t>
                </a:r>
                <a14:m>
                  <m:oMath xmlns:m="http://schemas.openxmlformats.org/officeDocument/2006/math">
                    <m:r>
                      <a:rPr lang="en-US" sz="2000" i="1">
                        <a:solidFill>
                          <a:schemeClr val="bg1"/>
                        </a:solidFill>
                        <a:latin typeface="Cambria Math" panose="02040503050406030204" pitchFamily="18" charset="0"/>
                      </a:rPr>
                      <m:t> </m:t>
                    </m:r>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𝑅</m:t>
                        </m:r>
                      </m:e>
                      <m:sub>
                        <m:r>
                          <a:rPr lang="en-US" sz="2000" i="1">
                            <a:solidFill>
                              <a:schemeClr val="bg1"/>
                            </a:solidFill>
                            <a:latin typeface="Cambria Math" panose="02040503050406030204" pitchFamily="18" charset="0"/>
                          </a:rPr>
                          <m:t>𝐶</m:t>
                        </m:r>
                      </m:sub>
                    </m:sSub>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𝑥</m:t>
                    </m:r>
                    <m:r>
                      <a:rPr lang="en-US" sz="2000" i="1">
                        <a:solidFill>
                          <a:schemeClr val="bg1"/>
                        </a:solidFill>
                        <a:latin typeface="Cambria Math" panose="02040503050406030204" pitchFamily="18" charset="0"/>
                      </a:rPr>
                      <m:t>)</m:t>
                    </m:r>
                  </m:oMath>
                </a14:m>
                <a:r>
                  <a:rPr lang="en-US" sz="2000" dirty="0">
                    <a:solidFill>
                      <a:schemeClr val="bg1"/>
                    </a:solidFill>
                  </a:rPr>
                  <a:t> is concave up. If </a:t>
                </a:r>
                <a14:m>
                  <m:oMath xmlns:m="http://schemas.openxmlformats.org/officeDocument/2006/math">
                    <m:sSubSup>
                      <m:sSubSupPr>
                        <m:ctrlPr>
                          <a:rPr lang="en-US" sz="2000" i="1">
                            <a:solidFill>
                              <a:schemeClr val="bg1"/>
                            </a:solidFill>
                            <a:latin typeface="Cambria Math" panose="02040503050406030204" pitchFamily="18" charset="0"/>
                          </a:rPr>
                        </m:ctrlPr>
                      </m:sSubSupPr>
                      <m:e>
                        <m:r>
                          <a:rPr lang="en-US" sz="2000" i="1">
                            <a:solidFill>
                              <a:schemeClr val="bg1"/>
                            </a:solidFill>
                            <a:latin typeface="Cambria Math" panose="02040503050406030204" pitchFamily="18" charset="0"/>
                          </a:rPr>
                          <m:t>𝑅</m:t>
                        </m:r>
                      </m:e>
                      <m:sub>
                        <m:r>
                          <a:rPr lang="en-US" sz="2000" i="1">
                            <a:solidFill>
                              <a:schemeClr val="bg1"/>
                            </a:solidFill>
                            <a:latin typeface="Cambria Math" panose="02040503050406030204" pitchFamily="18" charset="0"/>
                          </a:rPr>
                          <m:t>𝐶</m:t>
                        </m:r>
                      </m:sub>
                      <m:sup>
                        <m:r>
                          <a:rPr lang="en-US" sz="2000" i="1">
                            <a:solidFill>
                              <a:schemeClr val="bg1"/>
                            </a:solidFill>
                            <a:latin typeface="Cambria Math" panose="02040503050406030204" pitchFamily="18" charset="0"/>
                          </a:rPr>
                          <m:t>′′</m:t>
                        </m:r>
                      </m:sup>
                    </m:sSubSup>
                    <m:d>
                      <m:dPr>
                        <m:ctrlPr>
                          <a:rPr lang="en-US" sz="2000" i="1">
                            <a:solidFill>
                              <a:schemeClr val="bg1"/>
                            </a:solidFill>
                            <a:latin typeface="Cambria Math" panose="02040503050406030204" pitchFamily="18" charset="0"/>
                          </a:rPr>
                        </m:ctrlPr>
                      </m:dPr>
                      <m:e>
                        <m:r>
                          <a:rPr lang="en-US" sz="2000" i="1">
                            <a:solidFill>
                              <a:schemeClr val="bg1"/>
                            </a:solidFill>
                            <a:latin typeface="Cambria Math" panose="02040503050406030204" pitchFamily="18" charset="0"/>
                          </a:rPr>
                          <m:t>𝑥</m:t>
                        </m:r>
                      </m:e>
                    </m:d>
                    <m:r>
                      <a:rPr lang="en-US" sz="2000" i="1">
                        <a:solidFill>
                          <a:schemeClr val="bg1"/>
                        </a:solidFill>
                        <a:latin typeface="Cambria Math" panose="02040503050406030204" pitchFamily="18" charset="0"/>
                      </a:rPr>
                      <m:t>&lt;0</m:t>
                    </m:r>
                  </m:oMath>
                </a14:m>
                <a:r>
                  <a:rPr lang="en-US" sz="2000" dirty="0">
                    <a:solidFill>
                      <a:schemeClr val="bg1"/>
                    </a:solidFill>
                  </a:rPr>
                  <a:t>, then the function</a:t>
                </a:r>
                <a14:m>
                  <m:oMath xmlns:m="http://schemas.openxmlformats.org/officeDocument/2006/math">
                    <m:r>
                      <a:rPr lang="en-US" sz="2000" i="1">
                        <a:solidFill>
                          <a:schemeClr val="bg1"/>
                        </a:solidFill>
                        <a:latin typeface="Cambria Math" panose="02040503050406030204" pitchFamily="18" charset="0"/>
                      </a:rPr>
                      <m:t> </m:t>
                    </m:r>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𝑅</m:t>
                        </m:r>
                      </m:e>
                      <m:sub>
                        <m:r>
                          <a:rPr lang="en-US" sz="2000" i="1">
                            <a:solidFill>
                              <a:schemeClr val="bg1"/>
                            </a:solidFill>
                            <a:latin typeface="Cambria Math" panose="02040503050406030204" pitchFamily="18" charset="0"/>
                          </a:rPr>
                          <m:t>𝐶</m:t>
                        </m:r>
                      </m:sub>
                    </m:sSub>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𝑥</m:t>
                    </m:r>
                    <m:r>
                      <a:rPr lang="en-US" sz="2000" i="1">
                        <a:solidFill>
                          <a:schemeClr val="bg1"/>
                        </a:solidFill>
                        <a:latin typeface="Cambria Math" panose="02040503050406030204" pitchFamily="18" charset="0"/>
                      </a:rPr>
                      <m:t>)</m:t>
                    </m:r>
                  </m:oMath>
                </a14:m>
                <a:r>
                  <a:rPr lang="en-US" sz="2000" dirty="0">
                    <a:solidFill>
                      <a:schemeClr val="bg1"/>
                    </a:solidFill>
                  </a:rPr>
                  <a:t> is concave down, whereas if changes from positive to negative, then </a:t>
                </a:r>
                <a14:m>
                  <m:oMath xmlns:m="http://schemas.openxmlformats.org/officeDocument/2006/math">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𝑅</m:t>
                        </m:r>
                      </m:e>
                      <m:sub>
                        <m:r>
                          <a:rPr lang="en-US" sz="2000" i="1">
                            <a:solidFill>
                              <a:schemeClr val="bg1"/>
                            </a:solidFill>
                            <a:latin typeface="Cambria Math" panose="02040503050406030204" pitchFamily="18" charset="0"/>
                          </a:rPr>
                          <m:t>𝐶</m:t>
                        </m:r>
                      </m:sub>
                    </m:sSub>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𝑥</m:t>
                    </m:r>
                    <m:r>
                      <a:rPr lang="en-US" sz="2000" i="1">
                        <a:solidFill>
                          <a:schemeClr val="bg1"/>
                        </a:solidFill>
                        <a:latin typeface="Cambria Math" panose="02040503050406030204" pitchFamily="18" charset="0"/>
                      </a:rPr>
                      <m:t>)</m:t>
                    </m:r>
                  </m:oMath>
                </a14:m>
                <a:r>
                  <a:rPr lang="en-US" sz="2000" dirty="0">
                    <a:solidFill>
                      <a:schemeClr val="bg1"/>
                    </a:solidFill>
                  </a:rPr>
                  <a:t> has a local maximum. </a:t>
                </a:r>
              </a:p>
            </p:txBody>
          </p:sp>
        </mc:Choice>
        <mc:Fallback>
          <p:sp>
            <p:nvSpPr>
              <p:cNvPr id="6" name="TextBox 5">
                <a:extLst>
                  <a:ext uri="{FF2B5EF4-FFF2-40B4-BE49-F238E27FC236}">
                    <a16:creationId xmlns:a16="http://schemas.microsoft.com/office/drawing/2014/main" id="{56D05EC0-D5A1-4682-8FEA-D60EDE7E0680}"/>
                  </a:ext>
                </a:extLst>
              </p:cNvPr>
              <p:cNvSpPr txBox="1">
                <a:spLocks noRot="1" noChangeAspect="1" noMove="1" noResize="1" noEditPoints="1" noAdjustHandles="1" noChangeArrowheads="1" noChangeShapeType="1" noTextEdit="1"/>
              </p:cNvSpPr>
              <p:nvPr/>
            </p:nvSpPr>
            <p:spPr>
              <a:xfrm>
                <a:off x="4953000" y="1158875"/>
                <a:ext cx="4038599" cy="4708981"/>
              </a:xfrm>
              <a:prstGeom prst="rect">
                <a:avLst/>
              </a:prstGeom>
              <a:blipFill>
                <a:blip r:embed="rId2"/>
                <a:stretch>
                  <a:fillRect l="-1662" t="-517" r="-2870" b="-1423"/>
                </a:stretch>
              </a:blipFill>
            </p:spPr>
            <p:txBody>
              <a:bodyPr/>
              <a:lstStyle/>
              <a:p>
                <a:r>
                  <a:rPr lang="en-US">
                    <a:noFill/>
                  </a:rPr>
                  <a:t> </a:t>
                </a:r>
              </a:p>
            </p:txBody>
          </p:sp>
        </mc:Fallback>
      </mc:AlternateContent>
      <p:graphicFrame>
        <p:nvGraphicFramePr>
          <p:cNvPr id="8" name="Chart 7">
            <a:extLst>
              <a:ext uri="{FF2B5EF4-FFF2-40B4-BE49-F238E27FC236}">
                <a16:creationId xmlns:a16="http://schemas.microsoft.com/office/drawing/2014/main" id="{B46A6AD4-946B-4DEC-AB96-25151B3567DD}"/>
              </a:ext>
            </a:extLst>
          </p:cNvPr>
          <p:cNvGraphicFramePr>
            <a:graphicFrameLocks/>
          </p:cNvGraphicFramePr>
          <p:nvPr>
            <p:extLst>
              <p:ext uri="{D42A27DB-BD31-4B8C-83A1-F6EECF244321}">
                <p14:modId xmlns:p14="http://schemas.microsoft.com/office/powerpoint/2010/main" val="2875421021"/>
              </p:ext>
            </p:extLst>
          </p:nvPr>
        </p:nvGraphicFramePr>
        <p:xfrm>
          <a:off x="251976" y="1752600"/>
          <a:ext cx="4320024" cy="3455314"/>
        </p:xfrm>
        <a:graphic>
          <a:graphicData uri="http://schemas.openxmlformats.org/drawingml/2006/chart">
            <c:chart xmlns:c="http://schemas.openxmlformats.org/drawingml/2006/chart" xmlns:r="http://schemas.openxmlformats.org/officeDocument/2006/relationships" r:id="rId3"/>
          </a:graphicData>
        </a:graphic>
      </p:graphicFrame>
      <p:sp>
        <p:nvSpPr>
          <p:cNvPr id="9" name="Footer Placeholder 4">
            <a:extLst>
              <a:ext uri="{FF2B5EF4-FFF2-40B4-BE49-F238E27FC236}">
                <a16:creationId xmlns:a16="http://schemas.microsoft.com/office/drawing/2014/main" id="{0320438D-FCA9-45EA-9DA2-A81356DD71D0}"/>
              </a:ext>
            </a:extLst>
          </p:cNvPr>
          <p:cNvSpPr>
            <a:spLocks noGrp="1"/>
          </p:cNvSpPr>
          <p:nvPr>
            <p:ph type="ftr" sz="quarter" idx="11"/>
          </p:nvPr>
        </p:nvSpPr>
        <p:spPr>
          <a:xfrm>
            <a:off x="2266545" y="6324600"/>
            <a:ext cx="4990289" cy="235086"/>
          </a:xfrm>
        </p:spPr>
        <p:txBody>
          <a:bodyPr/>
          <a:lstStyle/>
          <a:p>
            <a:pPr>
              <a:spcAft>
                <a:spcPct val="0"/>
              </a:spcAft>
              <a:buFontTx/>
              <a:buNone/>
            </a:pPr>
            <a:r>
              <a:rPr lang="en-US" altLang="en-US" sz="1200" dirty="0">
                <a:solidFill>
                  <a:srgbClr val="FFFF00"/>
                </a:solidFill>
                <a:cs typeface="Arial" charset="0"/>
              </a:rPr>
              <a:t>2019 Sucker Rod Pumping Workshop</a:t>
            </a:r>
          </a:p>
          <a:p>
            <a:pPr>
              <a:spcAft>
                <a:spcPct val="0"/>
              </a:spcAft>
              <a:buFontTx/>
              <a:buNone/>
            </a:pPr>
            <a:r>
              <a:rPr lang="en-US" altLang="en-US" sz="1200" dirty="0">
                <a:solidFill>
                  <a:srgbClr val="FFFF00"/>
                </a:solidFill>
                <a:cs typeface="Arial" charset="0"/>
              </a:rPr>
              <a:t>Oklahoma City, OK</a:t>
            </a:r>
          </a:p>
        </p:txBody>
      </p:sp>
      <p:sp>
        <p:nvSpPr>
          <p:cNvPr id="10" name="Date Placeholder 5">
            <a:extLst>
              <a:ext uri="{FF2B5EF4-FFF2-40B4-BE49-F238E27FC236}">
                <a16:creationId xmlns:a16="http://schemas.microsoft.com/office/drawing/2014/main" id="{E3E0A7A0-412D-4999-A00B-FF60489D04F1}"/>
              </a:ext>
            </a:extLst>
          </p:cNvPr>
          <p:cNvSpPr>
            <a:spLocks noGrp="1"/>
          </p:cNvSpPr>
          <p:nvPr>
            <p:ph type="dt" sz="half" idx="10"/>
          </p:nvPr>
        </p:nvSpPr>
        <p:spPr>
          <a:xfrm>
            <a:off x="152400" y="6356351"/>
            <a:ext cx="1981200" cy="349250"/>
          </a:xfrm>
        </p:spPr>
        <p:txBody>
          <a:bodyPr/>
          <a:lstStyle/>
          <a:p>
            <a:pPr>
              <a:spcAft>
                <a:spcPct val="0"/>
              </a:spcAft>
              <a:buFontTx/>
              <a:buNone/>
            </a:pPr>
            <a:r>
              <a:rPr lang="en-US" altLang="en-US" sz="1200" dirty="0">
                <a:solidFill>
                  <a:srgbClr val="FFFF00"/>
                </a:solidFill>
                <a:cs typeface="Arial" charset="0"/>
              </a:rPr>
              <a:t>Sept. 9 - 12, 2019</a:t>
            </a:r>
          </a:p>
        </p:txBody>
      </p:sp>
    </p:spTree>
    <p:extLst>
      <p:ext uri="{BB962C8B-B14F-4D97-AF65-F5344CB8AC3E}">
        <p14:creationId xmlns:p14="http://schemas.microsoft.com/office/powerpoint/2010/main" val="287908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FB43076-D858-44ED-931A-AD498779F2D9}"/>
              </a:ext>
            </a:extLst>
          </p:cNvPr>
          <p:cNvSpPr txBox="1">
            <a:spLocks/>
          </p:cNvSpPr>
          <p:nvPr/>
        </p:nvSpPr>
        <p:spPr>
          <a:xfrm>
            <a:off x="540187" y="330701"/>
            <a:ext cx="8351837" cy="5064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chemeClr val="bg1"/>
                </a:solidFill>
                <a:latin typeface="GE Inspira Pitch" panose="020F0603030400020203" pitchFamily="34" charset="0"/>
              </a:rPr>
              <a:t>Application of Reference data set</a:t>
            </a:r>
          </a:p>
        </p:txBody>
      </p:sp>
      <p:sp>
        <p:nvSpPr>
          <p:cNvPr id="4" name="Slide Number Placeholder 3">
            <a:extLst>
              <a:ext uri="{FF2B5EF4-FFF2-40B4-BE49-F238E27FC236}">
                <a16:creationId xmlns:a16="http://schemas.microsoft.com/office/drawing/2014/main" id="{04D00507-27B5-4C0A-9614-332012CA8070}"/>
              </a:ext>
            </a:extLst>
          </p:cNvPr>
          <p:cNvSpPr>
            <a:spLocks noGrp="1"/>
          </p:cNvSpPr>
          <p:nvPr>
            <p:ph type="sldNum" sz="quarter" idx="12"/>
          </p:nvPr>
        </p:nvSpPr>
        <p:spPr/>
        <p:txBody>
          <a:bodyPr/>
          <a:lstStyle/>
          <a:p>
            <a:fld id="{0988314B-B0F1-4905-BFA6-17EFE31B6DEA}" type="slidenum">
              <a:rPr lang="en-US" smtClean="0"/>
              <a:t>16</a:t>
            </a:fld>
            <a:endParaRPr lang="en-US"/>
          </a:p>
        </p:txBody>
      </p:sp>
      <p:sp>
        <p:nvSpPr>
          <p:cNvPr id="6" name="TextBox 5">
            <a:extLst>
              <a:ext uri="{FF2B5EF4-FFF2-40B4-BE49-F238E27FC236}">
                <a16:creationId xmlns:a16="http://schemas.microsoft.com/office/drawing/2014/main" id="{56D05EC0-D5A1-4682-8FEA-D60EDE7E0680}"/>
              </a:ext>
            </a:extLst>
          </p:cNvPr>
          <p:cNvSpPr txBox="1"/>
          <p:nvPr/>
        </p:nvSpPr>
        <p:spPr>
          <a:xfrm>
            <a:off x="318008" y="1265929"/>
            <a:ext cx="4365270" cy="5293757"/>
          </a:xfrm>
          <a:prstGeom prst="rect">
            <a:avLst/>
          </a:prstGeom>
          <a:noFill/>
        </p:spPr>
        <p:txBody>
          <a:bodyPr wrap="square" rtlCol="0">
            <a:spAutoFit/>
          </a:bodyPr>
          <a:lstStyle/>
          <a:p>
            <a:r>
              <a:rPr lang="en-US" sz="2000" dirty="0">
                <a:solidFill>
                  <a:schemeClr val="bg1"/>
                </a:solidFill>
              </a:rPr>
              <a:t>Reference angles belonging to [150°, 200°] corresponds to the rod stretching as it is lifted by the pumping unit on the upstroke. Reference angles belonging to [30°, 150°] corresponds to the part of the upstroke when the plunger moves up. </a:t>
            </a:r>
          </a:p>
          <a:p>
            <a:r>
              <a:rPr lang="en-US" sz="2000" dirty="0">
                <a:solidFill>
                  <a:schemeClr val="bg1"/>
                </a:solidFill>
              </a:rPr>
              <a:t>Reference angles belonging to [340°, 30°] corresponds to the rods compressed back to their original state during the downstroke, while reference angles belonging to [210°, 330°] corresponds to the rest of the downstroke as the plunger moves back to its original position.</a:t>
            </a:r>
          </a:p>
          <a:p>
            <a:endParaRPr lang="en-US" dirty="0"/>
          </a:p>
        </p:txBody>
      </p:sp>
      <p:graphicFrame>
        <p:nvGraphicFramePr>
          <p:cNvPr id="9" name="Chart 8">
            <a:extLst>
              <a:ext uri="{FF2B5EF4-FFF2-40B4-BE49-F238E27FC236}">
                <a16:creationId xmlns:a16="http://schemas.microsoft.com/office/drawing/2014/main" id="{5E5ED18D-939F-4352-A478-0402146FA434}"/>
              </a:ext>
            </a:extLst>
          </p:cNvPr>
          <p:cNvGraphicFramePr>
            <a:graphicFrameLocks/>
          </p:cNvGraphicFramePr>
          <p:nvPr>
            <p:extLst>
              <p:ext uri="{D42A27DB-BD31-4B8C-83A1-F6EECF244321}">
                <p14:modId xmlns:p14="http://schemas.microsoft.com/office/powerpoint/2010/main" val="857629808"/>
              </p:ext>
            </p:extLst>
          </p:nvPr>
        </p:nvGraphicFramePr>
        <p:xfrm>
          <a:off x="5115986" y="1389239"/>
          <a:ext cx="3246409" cy="2191618"/>
        </p:xfrm>
        <a:graphic>
          <a:graphicData uri="http://schemas.openxmlformats.org/drawingml/2006/chart">
            <c:chart xmlns:c="http://schemas.openxmlformats.org/drawingml/2006/chart" xmlns:r="http://schemas.openxmlformats.org/officeDocument/2006/relationships" r:id="rId2"/>
          </a:graphicData>
        </a:graphic>
      </p:graphicFrame>
      <p:sp>
        <p:nvSpPr>
          <p:cNvPr id="8" name="Footer Placeholder 4">
            <a:extLst>
              <a:ext uri="{FF2B5EF4-FFF2-40B4-BE49-F238E27FC236}">
                <a16:creationId xmlns:a16="http://schemas.microsoft.com/office/drawing/2014/main" id="{1510185C-9199-4A57-9FDE-E011390FFDE8}"/>
              </a:ext>
            </a:extLst>
          </p:cNvPr>
          <p:cNvSpPr>
            <a:spLocks noGrp="1"/>
          </p:cNvSpPr>
          <p:nvPr>
            <p:ph type="ftr" sz="quarter" idx="11"/>
          </p:nvPr>
        </p:nvSpPr>
        <p:spPr>
          <a:xfrm>
            <a:off x="2266545" y="6324600"/>
            <a:ext cx="4990289" cy="235086"/>
          </a:xfrm>
        </p:spPr>
        <p:txBody>
          <a:bodyPr/>
          <a:lstStyle/>
          <a:p>
            <a:pPr>
              <a:spcAft>
                <a:spcPct val="0"/>
              </a:spcAft>
              <a:buFontTx/>
              <a:buNone/>
            </a:pPr>
            <a:r>
              <a:rPr lang="en-US" altLang="en-US" sz="1200" dirty="0">
                <a:solidFill>
                  <a:srgbClr val="FFFF00"/>
                </a:solidFill>
                <a:cs typeface="Arial" charset="0"/>
              </a:rPr>
              <a:t>2019 Sucker Rod Pumping Workshop</a:t>
            </a:r>
          </a:p>
          <a:p>
            <a:pPr>
              <a:spcAft>
                <a:spcPct val="0"/>
              </a:spcAft>
              <a:buFontTx/>
              <a:buNone/>
            </a:pPr>
            <a:r>
              <a:rPr lang="en-US" altLang="en-US" sz="1200" dirty="0">
                <a:solidFill>
                  <a:srgbClr val="FFFF00"/>
                </a:solidFill>
                <a:cs typeface="Arial" charset="0"/>
              </a:rPr>
              <a:t>Oklahoma City, OK</a:t>
            </a:r>
          </a:p>
        </p:txBody>
      </p:sp>
      <p:sp>
        <p:nvSpPr>
          <p:cNvPr id="10" name="Date Placeholder 5">
            <a:extLst>
              <a:ext uri="{FF2B5EF4-FFF2-40B4-BE49-F238E27FC236}">
                <a16:creationId xmlns:a16="http://schemas.microsoft.com/office/drawing/2014/main" id="{935D9729-05B0-453C-A5F2-A281F78844E8}"/>
              </a:ext>
            </a:extLst>
          </p:cNvPr>
          <p:cNvSpPr>
            <a:spLocks noGrp="1"/>
          </p:cNvSpPr>
          <p:nvPr>
            <p:ph type="dt" sz="half" idx="10"/>
          </p:nvPr>
        </p:nvSpPr>
        <p:spPr>
          <a:xfrm>
            <a:off x="152400" y="6356351"/>
            <a:ext cx="1981200" cy="349250"/>
          </a:xfrm>
        </p:spPr>
        <p:txBody>
          <a:bodyPr/>
          <a:lstStyle/>
          <a:p>
            <a:pPr>
              <a:spcAft>
                <a:spcPct val="0"/>
              </a:spcAft>
              <a:buFontTx/>
              <a:buNone/>
            </a:pPr>
            <a:r>
              <a:rPr lang="en-US" altLang="en-US" sz="1200" dirty="0">
                <a:solidFill>
                  <a:srgbClr val="FFFF00"/>
                </a:solidFill>
                <a:cs typeface="Arial" charset="0"/>
              </a:rPr>
              <a:t>Sept. 9 - 12, 2019</a:t>
            </a:r>
          </a:p>
        </p:txBody>
      </p:sp>
      <p:graphicFrame>
        <p:nvGraphicFramePr>
          <p:cNvPr id="11" name="Chart 10">
            <a:extLst>
              <a:ext uri="{FF2B5EF4-FFF2-40B4-BE49-F238E27FC236}">
                <a16:creationId xmlns:a16="http://schemas.microsoft.com/office/drawing/2014/main" id="{EC8D3777-0615-4E12-95A6-DD2D226FC761}"/>
              </a:ext>
            </a:extLst>
          </p:cNvPr>
          <p:cNvGraphicFramePr>
            <a:graphicFrameLocks/>
          </p:cNvGraphicFramePr>
          <p:nvPr>
            <p:extLst>
              <p:ext uri="{D42A27DB-BD31-4B8C-83A1-F6EECF244321}">
                <p14:modId xmlns:p14="http://schemas.microsoft.com/office/powerpoint/2010/main" val="2826383155"/>
              </p:ext>
            </p:extLst>
          </p:nvPr>
        </p:nvGraphicFramePr>
        <p:xfrm>
          <a:off x="5122644" y="3768836"/>
          <a:ext cx="3246409" cy="21916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8023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FB43076-D858-44ED-931A-AD498779F2D9}"/>
              </a:ext>
            </a:extLst>
          </p:cNvPr>
          <p:cNvSpPr txBox="1">
            <a:spLocks/>
          </p:cNvSpPr>
          <p:nvPr/>
        </p:nvSpPr>
        <p:spPr>
          <a:xfrm>
            <a:off x="585770" y="347397"/>
            <a:ext cx="8351837" cy="5064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chemeClr val="bg1"/>
                </a:solidFill>
                <a:latin typeface="GE Inspira Pitch" panose="020F0603030400020203" pitchFamily="34" charset="0"/>
              </a:rPr>
              <a:t>Probability Density Function Point Distribution</a:t>
            </a:r>
          </a:p>
        </p:txBody>
      </p:sp>
      <p:sp>
        <p:nvSpPr>
          <p:cNvPr id="4" name="Slide Number Placeholder 3">
            <a:extLst>
              <a:ext uri="{FF2B5EF4-FFF2-40B4-BE49-F238E27FC236}">
                <a16:creationId xmlns:a16="http://schemas.microsoft.com/office/drawing/2014/main" id="{04D00507-27B5-4C0A-9614-332012CA8070}"/>
              </a:ext>
            </a:extLst>
          </p:cNvPr>
          <p:cNvSpPr>
            <a:spLocks noGrp="1"/>
          </p:cNvSpPr>
          <p:nvPr>
            <p:ph type="sldNum" sz="quarter" idx="12"/>
          </p:nvPr>
        </p:nvSpPr>
        <p:spPr/>
        <p:txBody>
          <a:bodyPr/>
          <a:lstStyle/>
          <a:p>
            <a:fld id="{0988314B-B0F1-4905-BFA6-17EFE31B6DEA}" type="slidenum">
              <a:rPr lang="en-US" smtClean="0"/>
              <a:t>17</a:t>
            </a:fld>
            <a:endParaRPr lang="en-US"/>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56D05EC0-D5A1-4682-8FEA-D60EDE7E0680}"/>
                  </a:ext>
                </a:extLst>
              </p:cNvPr>
              <p:cNvSpPr txBox="1"/>
              <p:nvPr/>
            </p:nvSpPr>
            <p:spPr>
              <a:xfrm>
                <a:off x="304800" y="1433633"/>
                <a:ext cx="5410199" cy="249299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IRIS polar coordinates can be sorted by any angle increment </a:t>
                </a:r>
              </a:p>
              <a:p>
                <a:pPr marL="285750" indent="-285750">
                  <a:buFont typeface="Arial" panose="020B0604020202020204" pitchFamily="34" charset="0"/>
                  <a:buChar char="•"/>
                </a:pPr>
                <a:r>
                  <a:rPr lang="en-US" sz="2000" dirty="0">
                    <a:solidFill>
                      <a:schemeClr val="bg1"/>
                    </a:solidFill>
                  </a:rPr>
                  <a:t>Adjust angle increment (</a:t>
                </a:r>
                <a14:m>
                  <m:oMath xmlns:m="http://schemas.openxmlformats.org/officeDocument/2006/math">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𝜃</m:t>
                        </m:r>
                      </m:e>
                      <m:sub>
                        <m:r>
                          <a:rPr lang="en-US" sz="2000" i="1">
                            <a:solidFill>
                              <a:schemeClr val="bg1"/>
                            </a:solidFill>
                            <a:latin typeface="Cambria Math" panose="02040503050406030204" pitchFamily="18" charset="0"/>
                          </a:rPr>
                          <m:t>𝑆</m:t>
                        </m:r>
                      </m:sub>
                    </m:sSub>
                  </m:oMath>
                </a14:m>
                <a:r>
                  <a:rPr lang="en-US" sz="2000" dirty="0">
                    <a:solidFill>
                      <a:schemeClr val="bg1"/>
                    </a:solidFill>
                  </a:rPr>
                  <a:t> = 5°, 10°, 15°… ) for coarser or finer results</a:t>
                </a:r>
              </a:p>
              <a:p>
                <a:pPr marL="285750" indent="-285750">
                  <a:buFont typeface="Arial" panose="020B0604020202020204" pitchFamily="34" charset="0"/>
                  <a:buChar char="•"/>
                </a:pPr>
                <a:r>
                  <a:rPr lang="en-US" sz="2000" dirty="0">
                    <a:solidFill>
                      <a:schemeClr val="bg1"/>
                    </a:solidFill>
                  </a:rPr>
                  <a:t>A probability density function is created to identify areas of highest point concentration</a:t>
                </a:r>
              </a:p>
              <a:p>
                <a:endParaRPr lang="en-US" dirty="0"/>
              </a:p>
              <a:p>
                <a:endParaRPr lang="en-US" dirty="0"/>
              </a:p>
            </p:txBody>
          </p:sp>
        </mc:Choice>
        <mc:Fallback>
          <p:sp>
            <p:nvSpPr>
              <p:cNvPr id="6" name="TextBox 5">
                <a:extLst>
                  <a:ext uri="{FF2B5EF4-FFF2-40B4-BE49-F238E27FC236}">
                    <a16:creationId xmlns:a16="http://schemas.microsoft.com/office/drawing/2014/main" id="{56D05EC0-D5A1-4682-8FEA-D60EDE7E0680}"/>
                  </a:ext>
                </a:extLst>
              </p:cNvPr>
              <p:cNvSpPr txBox="1">
                <a:spLocks noRot="1" noChangeAspect="1" noMove="1" noResize="1" noEditPoints="1" noAdjustHandles="1" noChangeArrowheads="1" noChangeShapeType="1" noTextEdit="1"/>
              </p:cNvSpPr>
              <p:nvPr/>
            </p:nvSpPr>
            <p:spPr>
              <a:xfrm>
                <a:off x="304800" y="1433633"/>
                <a:ext cx="5410199" cy="2492990"/>
              </a:xfrm>
              <a:prstGeom prst="rect">
                <a:avLst/>
              </a:prstGeom>
              <a:blipFill>
                <a:blip r:embed="rId2"/>
                <a:stretch>
                  <a:fillRect l="-1015" t="-978" r="-2368"/>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7737D73C-5C73-4197-924B-C5EC79EDCAA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67400" y="1433633"/>
            <a:ext cx="2805217" cy="2223967"/>
          </a:xfrm>
          <a:prstGeom prst="rect">
            <a:avLst/>
          </a:prstGeom>
          <a:ln w="19050">
            <a:solidFill>
              <a:schemeClr val="tx1"/>
            </a:solidFill>
          </a:ln>
        </p:spPr>
      </p:pic>
      <p:sp>
        <p:nvSpPr>
          <p:cNvPr id="9" name="Footer Placeholder 4">
            <a:extLst>
              <a:ext uri="{FF2B5EF4-FFF2-40B4-BE49-F238E27FC236}">
                <a16:creationId xmlns:a16="http://schemas.microsoft.com/office/drawing/2014/main" id="{03363BC3-27B2-4071-BDC8-C0552CB93F43}"/>
              </a:ext>
            </a:extLst>
          </p:cNvPr>
          <p:cNvSpPr>
            <a:spLocks noGrp="1"/>
          </p:cNvSpPr>
          <p:nvPr>
            <p:ph type="ftr" sz="quarter" idx="11"/>
          </p:nvPr>
        </p:nvSpPr>
        <p:spPr>
          <a:xfrm>
            <a:off x="2266545" y="6324600"/>
            <a:ext cx="4990289" cy="235086"/>
          </a:xfrm>
        </p:spPr>
        <p:txBody>
          <a:bodyPr/>
          <a:lstStyle/>
          <a:p>
            <a:pPr>
              <a:spcAft>
                <a:spcPct val="0"/>
              </a:spcAft>
              <a:buFontTx/>
              <a:buNone/>
            </a:pPr>
            <a:r>
              <a:rPr lang="en-US" altLang="en-US" sz="1200" dirty="0">
                <a:solidFill>
                  <a:srgbClr val="FFFF00"/>
                </a:solidFill>
                <a:cs typeface="Arial" charset="0"/>
              </a:rPr>
              <a:t>2019 Sucker Rod Pumping Workshop</a:t>
            </a:r>
          </a:p>
          <a:p>
            <a:pPr>
              <a:spcAft>
                <a:spcPct val="0"/>
              </a:spcAft>
              <a:buFontTx/>
              <a:buNone/>
            </a:pPr>
            <a:r>
              <a:rPr lang="en-US" altLang="en-US" sz="1200" dirty="0">
                <a:solidFill>
                  <a:srgbClr val="FFFF00"/>
                </a:solidFill>
                <a:cs typeface="Arial" charset="0"/>
              </a:rPr>
              <a:t>Oklahoma City, OK</a:t>
            </a:r>
          </a:p>
        </p:txBody>
      </p:sp>
      <p:sp>
        <p:nvSpPr>
          <p:cNvPr id="10" name="Date Placeholder 5">
            <a:extLst>
              <a:ext uri="{FF2B5EF4-FFF2-40B4-BE49-F238E27FC236}">
                <a16:creationId xmlns:a16="http://schemas.microsoft.com/office/drawing/2014/main" id="{7FEDA0F4-64D4-4A41-8684-DA3D9632E0A0}"/>
              </a:ext>
            </a:extLst>
          </p:cNvPr>
          <p:cNvSpPr>
            <a:spLocks noGrp="1"/>
          </p:cNvSpPr>
          <p:nvPr>
            <p:ph type="dt" sz="half" idx="10"/>
          </p:nvPr>
        </p:nvSpPr>
        <p:spPr>
          <a:xfrm>
            <a:off x="152400" y="6356351"/>
            <a:ext cx="1981200" cy="349250"/>
          </a:xfrm>
        </p:spPr>
        <p:txBody>
          <a:bodyPr/>
          <a:lstStyle/>
          <a:p>
            <a:pPr>
              <a:spcAft>
                <a:spcPct val="0"/>
              </a:spcAft>
              <a:buFontTx/>
              <a:buNone/>
            </a:pPr>
            <a:r>
              <a:rPr lang="en-US" altLang="en-US" sz="1200" dirty="0">
                <a:solidFill>
                  <a:srgbClr val="FFFF00"/>
                </a:solidFill>
                <a:cs typeface="Arial" charset="0"/>
              </a:rPr>
              <a:t>Sept. 9 - 12, 2019</a:t>
            </a:r>
          </a:p>
        </p:txBody>
      </p:sp>
      <p:pic>
        <p:nvPicPr>
          <p:cNvPr id="11" name="Picture 10">
            <a:extLst>
              <a:ext uri="{FF2B5EF4-FFF2-40B4-BE49-F238E27FC236}">
                <a16:creationId xmlns:a16="http://schemas.microsoft.com/office/drawing/2014/main" id="{8B0FC148-EC14-49B3-9B5D-2FC64B9F0E5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867400" y="3722669"/>
            <a:ext cx="2805217" cy="2203604"/>
          </a:xfrm>
          <a:prstGeom prst="rect">
            <a:avLst/>
          </a:prstGeom>
          <a:ln w="19050">
            <a:solidFill>
              <a:schemeClr val="tx1"/>
            </a:solidFill>
          </a:ln>
        </p:spPr>
      </p:pic>
      <p:sp>
        <p:nvSpPr>
          <p:cNvPr id="2" name="Rectangle 1">
            <a:extLst>
              <a:ext uri="{FF2B5EF4-FFF2-40B4-BE49-F238E27FC236}">
                <a16:creationId xmlns:a16="http://schemas.microsoft.com/office/drawing/2014/main" id="{81BC0C74-C208-4F29-ABC5-AFDF1B1D2171}"/>
              </a:ext>
            </a:extLst>
          </p:cNvPr>
          <p:cNvSpPr/>
          <p:nvPr/>
        </p:nvSpPr>
        <p:spPr>
          <a:xfrm>
            <a:off x="320335" y="3451194"/>
            <a:ext cx="5394663" cy="2554545"/>
          </a:xfrm>
          <a:prstGeom prst="rect">
            <a:avLst/>
          </a:prstGeom>
        </p:spPr>
        <p:txBody>
          <a:bodyPr wrap="square">
            <a:spAutoFit/>
          </a:bodyPr>
          <a:lstStyle/>
          <a:p>
            <a:pPr marL="285750" indent="-285750">
              <a:buFont typeface="Arial" panose="020B0604020202020204" pitchFamily="34" charset="0"/>
              <a:buChar char="•"/>
            </a:pPr>
            <a:r>
              <a:rPr lang="en-US" sz="2000" dirty="0">
                <a:solidFill>
                  <a:schemeClr val="bg1"/>
                </a:solidFill>
              </a:rPr>
              <a:t>Accumulation of data points indicates that  the rod string slowed down at a particular point in the pumping stroke</a:t>
            </a:r>
          </a:p>
          <a:p>
            <a:pPr marL="285750" indent="-285750">
              <a:buFont typeface="Arial" panose="020B0604020202020204" pitchFamily="34" charset="0"/>
              <a:buChar char="•"/>
            </a:pPr>
            <a:r>
              <a:rPr lang="en-US" sz="2000" dirty="0">
                <a:solidFill>
                  <a:schemeClr val="bg1"/>
                </a:solidFill>
              </a:rPr>
              <a:t>Slowing down phenomenon can be attributed to normal pumping operation</a:t>
            </a:r>
          </a:p>
          <a:p>
            <a:pPr marL="285750" indent="-285750">
              <a:buFont typeface="Arial" panose="020B0604020202020204" pitchFamily="34" charset="0"/>
              <a:buChar char="•"/>
            </a:pPr>
            <a:r>
              <a:rPr lang="en-US" sz="2000" dirty="0">
                <a:solidFill>
                  <a:srgbClr val="FFFF00"/>
                </a:solidFill>
              </a:rPr>
              <a:t>Accumulation of points can also be attributed to a wellbore event such as a moderate to severe dog leg.</a:t>
            </a:r>
          </a:p>
        </p:txBody>
      </p:sp>
    </p:spTree>
    <p:extLst>
      <p:ext uri="{BB962C8B-B14F-4D97-AF65-F5344CB8AC3E}">
        <p14:creationId xmlns:p14="http://schemas.microsoft.com/office/powerpoint/2010/main" val="2166087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FB43076-D858-44ED-931A-AD498779F2D9}"/>
              </a:ext>
            </a:extLst>
          </p:cNvPr>
          <p:cNvSpPr txBox="1">
            <a:spLocks/>
          </p:cNvSpPr>
          <p:nvPr/>
        </p:nvSpPr>
        <p:spPr>
          <a:xfrm>
            <a:off x="389526" y="2250609"/>
            <a:ext cx="2391675" cy="2354240"/>
          </a:xfrm>
          <a:prstGeom prst="ellipse">
            <a:avLst/>
          </a:prstGeom>
          <a:solidFill>
            <a:srgbClr val="00B0F0"/>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altLang="en-US" sz="2275">
                <a:solidFill>
                  <a:srgbClr val="FFFFFF"/>
                </a:solidFill>
              </a:rPr>
              <a:t>IDEAL CARDS</a:t>
            </a:r>
            <a:endParaRPr lang="en-US" altLang="en-US" sz="2275" kern="1200" dirty="0">
              <a:solidFill>
                <a:srgbClr val="FFFFFF"/>
              </a:solidFill>
              <a:latin typeface="+mj-lt"/>
              <a:ea typeface="+mj-ea"/>
              <a:cs typeface="+mj-cs"/>
            </a:endParaRPr>
          </a:p>
        </p:txBody>
      </p:sp>
      <p:pic>
        <p:nvPicPr>
          <p:cNvPr id="8" name="Picture 7">
            <a:extLst>
              <a:ext uri="{FF2B5EF4-FFF2-40B4-BE49-F238E27FC236}">
                <a16:creationId xmlns:a16="http://schemas.microsoft.com/office/drawing/2014/main" id="{269C21B4-AC8C-4AB7-B049-3382DE279CB3}"/>
              </a:ext>
            </a:extLst>
          </p:cNvPr>
          <p:cNvPicPr/>
          <p:nvPr/>
        </p:nvPicPr>
        <p:blipFill>
          <a:blip r:embed="rId2">
            <a:extLst>
              <a:ext uri="{28A0092B-C50C-407E-A947-70E740481C1C}">
                <a14:useLocalDpi xmlns:a14="http://schemas.microsoft.com/office/drawing/2010/main" val="0"/>
              </a:ext>
            </a:extLst>
          </a:blip>
          <a:stretch>
            <a:fillRect/>
          </a:stretch>
        </p:blipFill>
        <p:spPr>
          <a:xfrm>
            <a:off x="3287484" y="1406049"/>
            <a:ext cx="5391149" cy="4043361"/>
          </a:xfrm>
          <a:prstGeom prst="rect">
            <a:avLst/>
          </a:prstGeom>
        </p:spPr>
      </p:pic>
      <p:sp>
        <p:nvSpPr>
          <p:cNvPr id="4" name="Slide Number Placeholder 3">
            <a:extLst>
              <a:ext uri="{FF2B5EF4-FFF2-40B4-BE49-F238E27FC236}">
                <a16:creationId xmlns:a16="http://schemas.microsoft.com/office/drawing/2014/main" id="{04D00507-27B5-4C0A-9614-332012CA8070}"/>
              </a:ext>
            </a:extLst>
          </p:cNvPr>
          <p:cNvSpPr>
            <a:spLocks noGrp="1"/>
          </p:cNvSpPr>
          <p:nvPr>
            <p:ph type="sldNum" sz="quarter" idx="12"/>
          </p:nvPr>
        </p:nvSpPr>
        <p:spPr>
          <a:xfrm>
            <a:off x="8482693" y="6473597"/>
            <a:ext cx="420007" cy="273844"/>
          </a:xfrm>
        </p:spPr>
        <p:txBody>
          <a:bodyPr vert="horz" lIns="91440" tIns="45720" rIns="91440" bIns="45720" rtlCol="0" anchor="ctr">
            <a:normAutofit/>
          </a:bodyPr>
          <a:lstStyle/>
          <a:p>
            <a:pPr defTabSz="914400">
              <a:spcAft>
                <a:spcPts val="600"/>
              </a:spcAft>
            </a:pPr>
            <a:fld id="{0988314B-B0F1-4905-BFA6-17EFE31B6DEA}" type="slidenum">
              <a:rPr lang="en-US" sz="1050">
                <a:solidFill>
                  <a:srgbClr val="898989"/>
                </a:solidFill>
              </a:rPr>
              <a:pPr defTabSz="914400">
                <a:spcAft>
                  <a:spcPts val="600"/>
                </a:spcAft>
              </a:pPr>
              <a:t>18</a:t>
            </a:fld>
            <a:endParaRPr lang="en-US" sz="1050">
              <a:solidFill>
                <a:srgbClr val="898989"/>
              </a:solidFill>
            </a:endParaRPr>
          </a:p>
        </p:txBody>
      </p:sp>
      <p:sp>
        <p:nvSpPr>
          <p:cNvPr id="9" name="Footer Placeholder 4">
            <a:extLst>
              <a:ext uri="{FF2B5EF4-FFF2-40B4-BE49-F238E27FC236}">
                <a16:creationId xmlns:a16="http://schemas.microsoft.com/office/drawing/2014/main" id="{90D7CC9D-500D-4B59-A58C-F64DE5B0553B}"/>
              </a:ext>
            </a:extLst>
          </p:cNvPr>
          <p:cNvSpPr>
            <a:spLocks noGrp="1"/>
          </p:cNvSpPr>
          <p:nvPr>
            <p:ph type="ftr" sz="quarter" idx="11"/>
          </p:nvPr>
        </p:nvSpPr>
        <p:spPr>
          <a:xfrm>
            <a:off x="2266545" y="6324600"/>
            <a:ext cx="4990289" cy="235086"/>
          </a:xfrm>
        </p:spPr>
        <p:txBody>
          <a:bodyPr/>
          <a:lstStyle/>
          <a:p>
            <a:pPr>
              <a:spcAft>
                <a:spcPct val="0"/>
              </a:spcAft>
              <a:buFontTx/>
              <a:buNone/>
            </a:pPr>
            <a:r>
              <a:rPr lang="en-US" altLang="en-US" sz="1200" dirty="0">
                <a:solidFill>
                  <a:srgbClr val="FFFF00"/>
                </a:solidFill>
                <a:cs typeface="Arial" charset="0"/>
              </a:rPr>
              <a:t>2019 Sucker Rod Pumping Workshop</a:t>
            </a:r>
          </a:p>
          <a:p>
            <a:pPr>
              <a:spcAft>
                <a:spcPct val="0"/>
              </a:spcAft>
              <a:buFontTx/>
              <a:buNone/>
            </a:pPr>
            <a:r>
              <a:rPr lang="en-US" altLang="en-US" sz="1200" dirty="0">
                <a:solidFill>
                  <a:srgbClr val="FFFF00"/>
                </a:solidFill>
                <a:cs typeface="Arial" charset="0"/>
              </a:rPr>
              <a:t>Oklahoma City, OK</a:t>
            </a:r>
          </a:p>
        </p:txBody>
      </p:sp>
      <p:sp>
        <p:nvSpPr>
          <p:cNvPr id="10" name="Date Placeholder 5">
            <a:extLst>
              <a:ext uri="{FF2B5EF4-FFF2-40B4-BE49-F238E27FC236}">
                <a16:creationId xmlns:a16="http://schemas.microsoft.com/office/drawing/2014/main" id="{9B178D3D-7DD1-4156-A510-4CEC520626D8}"/>
              </a:ext>
            </a:extLst>
          </p:cNvPr>
          <p:cNvSpPr>
            <a:spLocks noGrp="1"/>
          </p:cNvSpPr>
          <p:nvPr>
            <p:ph type="dt" sz="half" idx="10"/>
          </p:nvPr>
        </p:nvSpPr>
        <p:spPr>
          <a:xfrm>
            <a:off x="152400" y="6356351"/>
            <a:ext cx="1981200" cy="349250"/>
          </a:xfrm>
        </p:spPr>
        <p:txBody>
          <a:bodyPr/>
          <a:lstStyle/>
          <a:p>
            <a:pPr>
              <a:spcAft>
                <a:spcPct val="0"/>
              </a:spcAft>
              <a:buFontTx/>
              <a:buNone/>
            </a:pPr>
            <a:r>
              <a:rPr lang="en-US" altLang="en-US" sz="1200" dirty="0">
                <a:solidFill>
                  <a:srgbClr val="FFFF00"/>
                </a:solidFill>
                <a:cs typeface="Arial" charset="0"/>
              </a:rPr>
              <a:t>Sept. 9 - 12, 2019</a:t>
            </a:r>
          </a:p>
        </p:txBody>
      </p:sp>
    </p:spTree>
    <p:extLst>
      <p:ext uri="{BB962C8B-B14F-4D97-AF65-F5344CB8AC3E}">
        <p14:creationId xmlns:p14="http://schemas.microsoft.com/office/powerpoint/2010/main" val="1646987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FB43076-D858-44ED-931A-AD498779F2D9}"/>
              </a:ext>
            </a:extLst>
          </p:cNvPr>
          <p:cNvSpPr txBox="1">
            <a:spLocks/>
          </p:cNvSpPr>
          <p:nvPr/>
        </p:nvSpPr>
        <p:spPr>
          <a:xfrm>
            <a:off x="549614" y="272464"/>
            <a:ext cx="8351837" cy="5064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chemeClr val="bg1"/>
                </a:solidFill>
                <a:latin typeface="GE Inspira Pitch" panose="020F0603030400020203" pitchFamily="34" charset="0"/>
              </a:rPr>
              <a:t>Pattern Matching / Downhole Event Indicator</a:t>
            </a:r>
          </a:p>
        </p:txBody>
      </p:sp>
      <p:sp>
        <p:nvSpPr>
          <p:cNvPr id="4" name="Slide Number Placeholder 3">
            <a:extLst>
              <a:ext uri="{FF2B5EF4-FFF2-40B4-BE49-F238E27FC236}">
                <a16:creationId xmlns:a16="http://schemas.microsoft.com/office/drawing/2014/main" id="{04D00507-27B5-4C0A-9614-332012CA8070}"/>
              </a:ext>
            </a:extLst>
          </p:cNvPr>
          <p:cNvSpPr>
            <a:spLocks noGrp="1"/>
          </p:cNvSpPr>
          <p:nvPr>
            <p:ph type="sldNum" sz="quarter" idx="12"/>
          </p:nvPr>
        </p:nvSpPr>
        <p:spPr/>
        <p:txBody>
          <a:bodyPr/>
          <a:lstStyle/>
          <a:p>
            <a:fld id="{0988314B-B0F1-4905-BFA6-17EFE31B6DEA}" type="slidenum">
              <a:rPr lang="en-US" smtClean="0"/>
              <a:t>19</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6D05EC0-D5A1-4682-8FEA-D60EDE7E0680}"/>
                  </a:ext>
                </a:extLst>
              </p:cNvPr>
              <p:cNvSpPr txBox="1"/>
              <p:nvPr/>
            </p:nvSpPr>
            <p:spPr>
              <a:xfrm>
                <a:off x="1894788" y="5156657"/>
                <a:ext cx="4864231" cy="9866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FFFF00"/>
                          </a:solidFill>
                          <a:latin typeface="Cambria Math" panose="02040503050406030204" pitchFamily="18" charset="0"/>
                        </a:rPr>
                        <m:t>𝑬</m:t>
                      </m:r>
                      <m:d>
                        <m:dPr>
                          <m:ctrlPr>
                            <a:rPr lang="en-US" sz="2400" b="1" i="1">
                              <a:solidFill>
                                <a:srgbClr val="FFFF00"/>
                              </a:solidFill>
                              <a:latin typeface="Cambria Math" panose="02040503050406030204" pitchFamily="18" charset="0"/>
                            </a:rPr>
                          </m:ctrlPr>
                        </m:dPr>
                        <m:e>
                          <m:r>
                            <a:rPr lang="en-US" sz="2400" b="1" i="1">
                              <a:solidFill>
                                <a:srgbClr val="FFFF00"/>
                              </a:solidFill>
                              <a:latin typeface="Cambria Math" panose="02040503050406030204" pitchFamily="18" charset="0"/>
                            </a:rPr>
                            <m:t>𝒙</m:t>
                          </m:r>
                        </m:e>
                      </m:d>
                      <m:r>
                        <a:rPr lang="en-US" sz="2400" b="1" i="1">
                          <a:solidFill>
                            <a:srgbClr val="FFFF00"/>
                          </a:solidFill>
                          <a:latin typeface="Cambria Math" panose="02040503050406030204" pitchFamily="18" charset="0"/>
                        </a:rPr>
                        <m:t>= </m:t>
                      </m:r>
                      <m:nary>
                        <m:naryPr>
                          <m:chr m:val="∑"/>
                          <m:limLoc m:val="undOvr"/>
                          <m:subHide m:val="on"/>
                          <m:supHide m:val="on"/>
                          <m:ctrlPr>
                            <a:rPr lang="en-US" sz="2400" b="1" i="1">
                              <a:solidFill>
                                <a:srgbClr val="FFFF00"/>
                              </a:solidFill>
                              <a:latin typeface="Cambria Math" panose="02040503050406030204" pitchFamily="18" charset="0"/>
                            </a:rPr>
                          </m:ctrlPr>
                        </m:naryPr>
                        <m:sub/>
                        <m:sup/>
                        <m:e>
                          <m:sSup>
                            <m:sSupPr>
                              <m:ctrlPr>
                                <a:rPr lang="en-US" sz="2400" b="1" i="1">
                                  <a:solidFill>
                                    <a:srgbClr val="FFFF00"/>
                                  </a:solidFill>
                                  <a:latin typeface="Cambria Math" panose="02040503050406030204" pitchFamily="18" charset="0"/>
                                </a:rPr>
                              </m:ctrlPr>
                            </m:sSupPr>
                            <m:e>
                              <m:d>
                                <m:dPr>
                                  <m:begChr m:val="["/>
                                  <m:endChr m:val="]"/>
                                  <m:ctrlPr>
                                    <a:rPr lang="en-US" sz="2400" b="1" i="1">
                                      <a:solidFill>
                                        <a:srgbClr val="FFFF00"/>
                                      </a:solidFill>
                                      <a:latin typeface="Cambria Math" panose="02040503050406030204" pitchFamily="18" charset="0"/>
                                    </a:rPr>
                                  </m:ctrlPr>
                                </m:dPr>
                                <m:e>
                                  <m:sSub>
                                    <m:sSubPr>
                                      <m:ctrlPr>
                                        <a:rPr lang="en-US" sz="2400" b="1" i="1">
                                          <a:solidFill>
                                            <a:srgbClr val="FFFF00"/>
                                          </a:solidFill>
                                          <a:latin typeface="Cambria Math" panose="02040503050406030204" pitchFamily="18" charset="0"/>
                                        </a:rPr>
                                      </m:ctrlPr>
                                    </m:sSubPr>
                                    <m:e>
                                      <m:r>
                                        <a:rPr lang="en-US" sz="2400" b="1" i="1">
                                          <a:solidFill>
                                            <a:srgbClr val="FFFF00"/>
                                          </a:solidFill>
                                          <a:latin typeface="Cambria Math" panose="02040503050406030204" pitchFamily="18" charset="0"/>
                                        </a:rPr>
                                        <m:t>𝑹</m:t>
                                      </m:r>
                                    </m:e>
                                    <m:sub>
                                      <m:r>
                                        <a:rPr lang="en-US" sz="2400" b="1" i="1">
                                          <a:solidFill>
                                            <a:srgbClr val="FFFF00"/>
                                          </a:solidFill>
                                          <a:latin typeface="Cambria Math" panose="02040503050406030204" pitchFamily="18" charset="0"/>
                                        </a:rPr>
                                        <m:t>𝑪</m:t>
                                      </m:r>
                                      <m:r>
                                        <a:rPr lang="en-US" sz="2400" b="1" i="1">
                                          <a:solidFill>
                                            <a:srgbClr val="FFFF00"/>
                                          </a:solidFill>
                                          <a:latin typeface="Cambria Math" panose="02040503050406030204" pitchFamily="18" charset="0"/>
                                        </a:rPr>
                                        <m:t>_</m:t>
                                      </m:r>
                                      <m:r>
                                        <a:rPr lang="en-US" sz="2400" b="1" i="1">
                                          <a:solidFill>
                                            <a:srgbClr val="FFFF00"/>
                                          </a:solidFill>
                                          <a:latin typeface="Cambria Math" panose="02040503050406030204" pitchFamily="18" charset="0"/>
                                        </a:rPr>
                                        <m:t>𝒄𝒖𝒓𝒓𝒆𝒏𝒕</m:t>
                                      </m:r>
                                    </m:sub>
                                  </m:sSub>
                                  <m:r>
                                    <a:rPr lang="en-US" sz="2400" b="1" i="1">
                                      <a:solidFill>
                                        <a:srgbClr val="FFFF00"/>
                                      </a:solidFill>
                                      <a:latin typeface="Cambria Math" panose="02040503050406030204" pitchFamily="18" charset="0"/>
                                    </a:rPr>
                                    <m:t>−</m:t>
                                  </m:r>
                                  <m:sSub>
                                    <m:sSubPr>
                                      <m:ctrlPr>
                                        <a:rPr lang="en-US" sz="2400" b="1" i="1">
                                          <a:solidFill>
                                            <a:srgbClr val="FFFF00"/>
                                          </a:solidFill>
                                          <a:latin typeface="Cambria Math" panose="02040503050406030204" pitchFamily="18" charset="0"/>
                                        </a:rPr>
                                      </m:ctrlPr>
                                    </m:sSubPr>
                                    <m:e>
                                      <m:r>
                                        <a:rPr lang="en-US" sz="2400" b="1" i="1">
                                          <a:solidFill>
                                            <a:srgbClr val="FFFF00"/>
                                          </a:solidFill>
                                          <a:latin typeface="Cambria Math" panose="02040503050406030204" pitchFamily="18" charset="0"/>
                                        </a:rPr>
                                        <m:t>𝑹</m:t>
                                      </m:r>
                                    </m:e>
                                    <m:sub>
                                      <m:r>
                                        <a:rPr lang="en-US" sz="2400" b="1" i="1">
                                          <a:solidFill>
                                            <a:srgbClr val="FFFF00"/>
                                          </a:solidFill>
                                          <a:latin typeface="Cambria Math" panose="02040503050406030204" pitchFamily="18" charset="0"/>
                                        </a:rPr>
                                        <m:t>𝑪</m:t>
                                      </m:r>
                                      <m:r>
                                        <a:rPr lang="en-US" sz="2400" b="1" i="1">
                                          <a:solidFill>
                                            <a:srgbClr val="FFFF00"/>
                                          </a:solidFill>
                                          <a:latin typeface="Cambria Math" panose="02040503050406030204" pitchFamily="18" charset="0"/>
                                        </a:rPr>
                                        <m:t>_</m:t>
                                      </m:r>
                                      <m:r>
                                        <a:rPr lang="en-US" sz="2400" b="1" i="1">
                                          <a:solidFill>
                                            <a:srgbClr val="FFFF00"/>
                                          </a:solidFill>
                                          <a:latin typeface="Cambria Math" panose="02040503050406030204" pitchFamily="18" charset="0"/>
                                        </a:rPr>
                                        <m:t>𝒊𝒅𝒆𝒂𝒍</m:t>
                                      </m:r>
                                    </m:sub>
                                  </m:sSub>
                                </m:e>
                              </m:d>
                            </m:e>
                            <m:sup>
                              <m:r>
                                <a:rPr lang="en-US" sz="2400" b="1" i="1">
                                  <a:solidFill>
                                    <a:srgbClr val="FFFF00"/>
                                  </a:solidFill>
                                  <a:latin typeface="Cambria Math" panose="02040503050406030204" pitchFamily="18" charset="0"/>
                                </a:rPr>
                                <m:t>𝟐</m:t>
                              </m:r>
                            </m:sup>
                          </m:sSup>
                        </m:e>
                      </m:nary>
                    </m:oMath>
                  </m:oMathPara>
                </a14:m>
                <a:endParaRPr lang="en-US" sz="2400" b="1" dirty="0"/>
              </a:p>
            </p:txBody>
          </p:sp>
        </mc:Choice>
        <mc:Fallback xmlns="">
          <p:sp>
            <p:nvSpPr>
              <p:cNvPr id="6" name="TextBox 5">
                <a:extLst>
                  <a:ext uri="{FF2B5EF4-FFF2-40B4-BE49-F238E27FC236}">
                    <a16:creationId xmlns:a16="http://schemas.microsoft.com/office/drawing/2014/main" id="{56D05EC0-D5A1-4682-8FEA-D60EDE7E0680}"/>
                  </a:ext>
                </a:extLst>
              </p:cNvPr>
              <p:cNvSpPr txBox="1">
                <a:spLocks noRot="1" noChangeAspect="1" noMove="1" noResize="1" noEditPoints="1" noAdjustHandles="1" noChangeArrowheads="1" noChangeShapeType="1" noTextEdit="1"/>
              </p:cNvSpPr>
              <p:nvPr/>
            </p:nvSpPr>
            <p:spPr>
              <a:xfrm>
                <a:off x="1894788" y="5156657"/>
                <a:ext cx="4864231" cy="986680"/>
              </a:xfrm>
              <a:prstGeom prst="rect">
                <a:avLst/>
              </a:prstGeom>
              <a:blipFill>
                <a:blip r:embed="rId2"/>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56E8F4C-A7D6-4707-88A6-3A58A5AAEBCD}"/>
              </a:ext>
            </a:extLst>
          </p:cNvPr>
          <p:cNvSpPr txBox="1"/>
          <p:nvPr/>
        </p:nvSpPr>
        <p:spPr>
          <a:xfrm>
            <a:off x="534078" y="1371005"/>
            <a:ext cx="7874327" cy="3785652"/>
          </a:xfrm>
          <a:prstGeom prst="rect">
            <a:avLst/>
          </a:prstGeom>
          <a:noFill/>
        </p:spPr>
        <p:txBody>
          <a:bodyPr wrap="square" rtlCol="0">
            <a:spAutoFit/>
          </a:bodyPr>
          <a:lstStyle/>
          <a:p>
            <a:r>
              <a:rPr lang="en-US" sz="2000" dirty="0">
                <a:solidFill>
                  <a:schemeClr val="bg1"/>
                </a:solidFill>
              </a:rPr>
              <a:t>Pattern matching per sector is an effective tool to diagnose and optimize a downhole well:</a:t>
            </a:r>
          </a:p>
          <a:p>
            <a:pPr marL="800100" lvl="1" indent="-342900">
              <a:buFont typeface="Wingdings" panose="05000000000000000000" pitchFamily="2" charset="2"/>
              <a:buChar char="q"/>
            </a:pPr>
            <a:r>
              <a:rPr lang="en-US" sz="2000" dirty="0">
                <a:solidFill>
                  <a:schemeClr val="bg1"/>
                </a:solidFill>
              </a:rPr>
              <a:t>guide the accurate and reliable calculation of key control parameters</a:t>
            </a:r>
          </a:p>
          <a:p>
            <a:pPr marL="800100" lvl="1" indent="-342900">
              <a:buFont typeface="Wingdings" panose="05000000000000000000" pitchFamily="2" charset="2"/>
              <a:buChar char="q"/>
            </a:pPr>
            <a:r>
              <a:rPr lang="en-US" sz="2000" dirty="0">
                <a:solidFill>
                  <a:schemeClr val="bg1"/>
                </a:solidFill>
              </a:rPr>
              <a:t>ideal downhole condition polar coordinate data and computed parameters </a:t>
            </a:r>
          </a:p>
          <a:p>
            <a:r>
              <a:rPr lang="en-US" sz="2000" dirty="0">
                <a:solidFill>
                  <a:schemeClr val="bg1"/>
                </a:solidFill>
              </a:rPr>
              <a:t>Using the newly created radius, reference angle and corresponding probability density function, current cards can be compared with ideal cards’ radius, reference angle and probability density function per sector. </a:t>
            </a:r>
          </a:p>
          <a:p>
            <a:r>
              <a:rPr lang="en-US" sz="2000" dirty="0">
                <a:solidFill>
                  <a:schemeClr val="bg1"/>
                </a:solidFill>
              </a:rPr>
              <a:t>Least squares is used to calculate degree of compatibility between the current data and ideal data using:</a:t>
            </a:r>
          </a:p>
        </p:txBody>
      </p:sp>
      <p:sp>
        <p:nvSpPr>
          <p:cNvPr id="8" name="Footer Placeholder 4">
            <a:extLst>
              <a:ext uri="{FF2B5EF4-FFF2-40B4-BE49-F238E27FC236}">
                <a16:creationId xmlns:a16="http://schemas.microsoft.com/office/drawing/2014/main" id="{C6888BCE-0019-46E7-A5D5-968A74B69C5A}"/>
              </a:ext>
            </a:extLst>
          </p:cNvPr>
          <p:cNvSpPr>
            <a:spLocks noGrp="1"/>
          </p:cNvSpPr>
          <p:nvPr>
            <p:ph type="ftr" sz="quarter" idx="11"/>
          </p:nvPr>
        </p:nvSpPr>
        <p:spPr>
          <a:xfrm>
            <a:off x="2266545" y="6324600"/>
            <a:ext cx="4990289" cy="235086"/>
          </a:xfrm>
        </p:spPr>
        <p:txBody>
          <a:bodyPr/>
          <a:lstStyle/>
          <a:p>
            <a:pPr>
              <a:spcAft>
                <a:spcPct val="0"/>
              </a:spcAft>
              <a:buFontTx/>
              <a:buNone/>
            </a:pPr>
            <a:r>
              <a:rPr lang="en-US" altLang="en-US" sz="1200" dirty="0">
                <a:solidFill>
                  <a:srgbClr val="FFFF00"/>
                </a:solidFill>
                <a:cs typeface="Arial" charset="0"/>
              </a:rPr>
              <a:t>2019 Sucker Rod Pumping Workshop</a:t>
            </a:r>
          </a:p>
          <a:p>
            <a:pPr>
              <a:spcAft>
                <a:spcPct val="0"/>
              </a:spcAft>
              <a:buFontTx/>
              <a:buNone/>
            </a:pPr>
            <a:r>
              <a:rPr lang="en-US" altLang="en-US" sz="1200" dirty="0">
                <a:solidFill>
                  <a:srgbClr val="FFFF00"/>
                </a:solidFill>
                <a:cs typeface="Arial" charset="0"/>
              </a:rPr>
              <a:t>Oklahoma City, OK</a:t>
            </a:r>
          </a:p>
        </p:txBody>
      </p:sp>
      <p:sp>
        <p:nvSpPr>
          <p:cNvPr id="9" name="Date Placeholder 5">
            <a:extLst>
              <a:ext uri="{FF2B5EF4-FFF2-40B4-BE49-F238E27FC236}">
                <a16:creationId xmlns:a16="http://schemas.microsoft.com/office/drawing/2014/main" id="{340A6141-EA7D-4354-9E17-21ABE91E7638}"/>
              </a:ext>
            </a:extLst>
          </p:cNvPr>
          <p:cNvSpPr>
            <a:spLocks noGrp="1"/>
          </p:cNvSpPr>
          <p:nvPr>
            <p:ph type="dt" sz="half" idx="10"/>
          </p:nvPr>
        </p:nvSpPr>
        <p:spPr>
          <a:xfrm>
            <a:off x="152400" y="6356351"/>
            <a:ext cx="1981200" cy="349250"/>
          </a:xfrm>
        </p:spPr>
        <p:txBody>
          <a:bodyPr/>
          <a:lstStyle/>
          <a:p>
            <a:pPr>
              <a:spcAft>
                <a:spcPct val="0"/>
              </a:spcAft>
              <a:buFontTx/>
              <a:buNone/>
            </a:pPr>
            <a:r>
              <a:rPr lang="en-US" altLang="en-US" sz="1200" dirty="0">
                <a:solidFill>
                  <a:srgbClr val="FFFF00"/>
                </a:solidFill>
                <a:cs typeface="Arial" charset="0"/>
              </a:rPr>
              <a:t>Sept. 9 - 12, 2019</a:t>
            </a:r>
          </a:p>
        </p:txBody>
      </p:sp>
    </p:spTree>
    <p:extLst>
      <p:ext uri="{BB962C8B-B14F-4D97-AF65-F5344CB8AC3E}">
        <p14:creationId xmlns:p14="http://schemas.microsoft.com/office/powerpoint/2010/main" val="1688001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FB43076-D858-44ED-931A-AD498779F2D9}"/>
              </a:ext>
            </a:extLst>
          </p:cNvPr>
          <p:cNvSpPr txBox="1">
            <a:spLocks/>
          </p:cNvSpPr>
          <p:nvPr/>
        </p:nvSpPr>
        <p:spPr>
          <a:xfrm>
            <a:off x="540187" y="456542"/>
            <a:ext cx="8351837" cy="5064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chemeClr val="bg1"/>
                </a:solidFill>
                <a:latin typeface="GE Inspira Pitch" panose="020F0603030400020203" pitchFamily="34" charset="0"/>
              </a:rPr>
              <a:t>Introduction &amp; Background</a:t>
            </a:r>
          </a:p>
        </p:txBody>
      </p:sp>
      <p:sp>
        <p:nvSpPr>
          <p:cNvPr id="2" name="TextBox 1">
            <a:extLst>
              <a:ext uri="{FF2B5EF4-FFF2-40B4-BE49-F238E27FC236}">
                <a16:creationId xmlns:a16="http://schemas.microsoft.com/office/drawing/2014/main" id="{1269D47C-C408-4DB3-A94C-7B862180020D}"/>
              </a:ext>
            </a:extLst>
          </p:cNvPr>
          <p:cNvSpPr txBox="1"/>
          <p:nvPr/>
        </p:nvSpPr>
        <p:spPr>
          <a:xfrm>
            <a:off x="540187" y="1295895"/>
            <a:ext cx="4260413" cy="4401205"/>
          </a:xfrm>
          <a:prstGeom prst="rect">
            <a:avLst/>
          </a:prstGeom>
          <a:noFill/>
        </p:spPr>
        <p:txBody>
          <a:bodyPr wrap="square" rtlCol="0">
            <a:spAutoFit/>
          </a:bodyPr>
          <a:lstStyle/>
          <a:p>
            <a:r>
              <a:rPr lang="en-US" sz="2000" dirty="0">
                <a:solidFill>
                  <a:schemeClr val="bg1"/>
                </a:solidFill>
              </a:rPr>
              <a:t>When an oil well stops flowing naturally, artificial lifts methods are needed to stimulate the well’s production. </a:t>
            </a:r>
          </a:p>
          <a:p>
            <a:r>
              <a:rPr lang="en-US" sz="2000" dirty="0">
                <a:solidFill>
                  <a:schemeClr val="bg1"/>
                </a:solidFill>
              </a:rPr>
              <a:t>One of the most widely used method of artificial lift is reciprocating rod lift. </a:t>
            </a:r>
          </a:p>
          <a:p>
            <a:r>
              <a:rPr lang="en-US" sz="2000" dirty="0">
                <a:solidFill>
                  <a:schemeClr val="bg1"/>
                </a:solidFill>
              </a:rPr>
              <a:t>In reciprocating rod lift, a downhole pump is connected to the surface driving mechanism with a rod string. </a:t>
            </a:r>
          </a:p>
          <a:p>
            <a:r>
              <a:rPr lang="en-US" sz="2000" dirty="0">
                <a:solidFill>
                  <a:schemeClr val="bg1"/>
                </a:solidFill>
              </a:rPr>
              <a:t>The motion of the prime mover is translated into the vertical motion of the rod string, therefore lifting the production fluids to the surface.</a:t>
            </a:r>
          </a:p>
        </p:txBody>
      </p:sp>
      <p:sp>
        <p:nvSpPr>
          <p:cNvPr id="9" name="Slide Number Placeholder 8">
            <a:extLst>
              <a:ext uri="{FF2B5EF4-FFF2-40B4-BE49-F238E27FC236}">
                <a16:creationId xmlns:a16="http://schemas.microsoft.com/office/drawing/2014/main" id="{99634F6D-9D04-47B8-8589-EB20309F55C0}"/>
              </a:ext>
            </a:extLst>
          </p:cNvPr>
          <p:cNvSpPr>
            <a:spLocks noGrp="1"/>
          </p:cNvSpPr>
          <p:nvPr>
            <p:ph type="sldNum" sz="quarter" idx="12"/>
          </p:nvPr>
        </p:nvSpPr>
        <p:spPr/>
        <p:txBody>
          <a:bodyPr/>
          <a:lstStyle/>
          <a:p>
            <a:fld id="{0988314B-B0F1-4905-BFA6-17EFE31B6DEA}" type="slidenum">
              <a:rPr lang="en-US" smtClean="0"/>
              <a:t>2</a:t>
            </a:fld>
            <a:endParaRPr lang="en-US"/>
          </a:p>
        </p:txBody>
      </p:sp>
      <p:pic>
        <p:nvPicPr>
          <p:cNvPr id="7" name="Picture 6">
            <a:extLst>
              <a:ext uri="{FF2B5EF4-FFF2-40B4-BE49-F238E27FC236}">
                <a16:creationId xmlns:a16="http://schemas.microsoft.com/office/drawing/2014/main" id="{5981CD93-8804-47AA-B8B6-A26DD25FED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7392" y="1759551"/>
            <a:ext cx="3280528" cy="3338897"/>
          </a:xfrm>
          <a:prstGeom prst="rect">
            <a:avLst/>
          </a:prstGeom>
        </p:spPr>
      </p:pic>
      <p:sp>
        <p:nvSpPr>
          <p:cNvPr id="8" name="Footer Placeholder 4">
            <a:extLst>
              <a:ext uri="{FF2B5EF4-FFF2-40B4-BE49-F238E27FC236}">
                <a16:creationId xmlns:a16="http://schemas.microsoft.com/office/drawing/2014/main" id="{5B29B085-B83C-4463-A0F2-3F2CF480D248}"/>
              </a:ext>
            </a:extLst>
          </p:cNvPr>
          <p:cNvSpPr>
            <a:spLocks noGrp="1"/>
          </p:cNvSpPr>
          <p:nvPr>
            <p:ph type="ftr" sz="quarter" idx="11"/>
          </p:nvPr>
        </p:nvSpPr>
        <p:spPr>
          <a:xfrm>
            <a:off x="2266545" y="6324600"/>
            <a:ext cx="4990289" cy="235086"/>
          </a:xfrm>
        </p:spPr>
        <p:txBody>
          <a:bodyPr/>
          <a:lstStyle/>
          <a:p>
            <a:pPr>
              <a:spcAft>
                <a:spcPct val="0"/>
              </a:spcAft>
              <a:buFontTx/>
              <a:buNone/>
            </a:pPr>
            <a:r>
              <a:rPr lang="en-US" altLang="en-US" sz="1200" dirty="0">
                <a:solidFill>
                  <a:srgbClr val="FFFF00"/>
                </a:solidFill>
                <a:cs typeface="Arial" charset="0"/>
              </a:rPr>
              <a:t>2019 Sucker Rod Pumping Workshop</a:t>
            </a:r>
          </a:p>
          <a:p>
            <a:pPr>
              <a:spcAft>
                <a:spcPct val="0"/>
              </a:spcAft>
              <a:buFontTx/>
              <a:buNone/>
            </a:pPr>
            <a:r>
              <a:rPr lang="en-US" altLang="en-US" sz="1200" dirty="0">
                <a:solidFill>
                  <a:srgbClr val="FFFF00"/>
                </a:solidFill>
                <a:cs typeface="Arial" charset="0"/>
              </a:rPr>
              <a:t>Oklahoma City, OK</a:t>
            </a:r>
          </a:p>
        </p:txBody>
      </p:sp>
      <p:sp>
        <p:nvSpPr>
          <p:cNvPr id="10" name="Date Placeholder 5">
            <a:extLst>
              <a:ext uri="{FF2B5EF4-FFF2-40B4-BE49-F238E27FC236}">
                <a16:creationId xmlns:a16="http://schemas.microsoft.com/office/drawing/2014/main" id="{60E65444-0F9A-461C-9726-6B4365E51AFD}"/>
              </a:ext>
            </a:extLst>
          </p:cNvPr>
          <p:cNvSpPr>
            <a:spLocks noGrp="1"/>
          </p:cNvSpPr>
          <p:nvPr>
            <p:ph type="dt" sz="half" idx="10"/>
          </p:nvPr>
        </p:nvSpPr>
        <p:spPr>
          <a:xfrm>
            <a:off x="152400" y="6356351"/>
            <a:ext cx="1981200" cy="349250"/>
          </a:xfrm>
        </p:spPr>
        <p:txBody>
          <a:bodyPr/>
          <a:lstStyle/>
          <a:p>
            <a:pPr>
              <a:spcAft>
                <a:spcPct val="0"/>
              </a:spcAft>
              <a:buFontTx/>
              <a:buNone/>
            </a:pPr>
            <a:r>
              <a:rPr lang="en-US" altLang="en-US" sz="1200" dirty="0">
                <a:solidFill>
                  <a:srgbClr val="FFFF00"/>
                </a:solidFill>
                <a:cs typeface="Arial" charset="0"/>
              </a:rPr>
              <a:t>Sept. 9 - 12, 2019</a:t>
            </a:r>
          </a:p>
        </p:txBody>
      </p:sp>
    </p:spTree>
    <p:extLst>
      <p:ext uri="{BB962C8B-B14F-4D97-AF65-F5344CB8AC3E}">
        <p14:creationId xmlns:p14="http://schemas.microsoft.com/office/powerpoint/2010/main" val="1291738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FB43076-D858-44ED-931A-AD498779F2D9}"/>
              </a:ext>
            </a:extLst>
          </p:cNvPr>
          <p:cNvSpPr txBox="1">
            <a:spLocks/>
          </p:cNvSpPr>
          <p:nvPr/>
        </p:nvSpPr>
        <p:spPr>
          <a:xfrm>
            <a:off x="396081" y="227159"/>
            <a:ext cx="8351837" cy="5064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chemeClr val="bg1"/>
                </a:solidFill>
                <a:latin typeface="GE Inspira Pitch" panose="020F0603030400020203" pitchFamily="34" charset="0"/>
              </a:rPr>
              <a:t>Results: Example 1 – Full </a:t>
            </a:r>
          </a:p>
        </p:txBody>
      </p:sp>
      <p:sp>
        <p:nvSpPr>
          <p:cNvPr id="4" name="Slide Number Placeholder 3">
            <a:extLst>
              <a:ext uri="{FF2B5EF4-FFF2-40B4-BE49-F238E27FC236}">
                <a16:creationId xmlns:a16="http://schemas.microsoft.com/office/drawing/2014/main" id="{04D00507-27B5-4C0A-9614-332012CA8070}"/>
              </a:ext>
            </a:extLst>
          </p:cNvPr>
          <p:cNvSpPr>
            <a:spLocks noGrp="1"/>
          </p:cNvSpPr>
          <p:nvPr>
            <p:ph type="sldNum" sz="quarter" idx="12"/>
          </p:nvPr>
        </p:nvSpPr>
        <p:spPr/>
        <p:txBody>
          <a:bodyPr/>
          <a:lstStyle/>
          <a:p>
            <a:fld id="{0988314B-B0F1-4905-BFA6-17EFE31B6DEA}" type="slidenum">
              <a:rPr lang="en-US" smtClean="0"/>
              <a:t>20</a:t>
            </a:fld>
            <a:endParaRPr lang="en-US"/>
          </a:p>
        </p:txBody>
      </p:sp>
      <p:pic>
        <p:nvPicPr>
          <p:cNvPr id="8" name="Picture 7">
            <a:extLst>
              <a:ext uri="{FF2B5EF4-FFF2-40B4-BE49-F238E27FC236}">
                <a16:creationId xmlns:a16="http://schemas.microsoft.com/office/drawing/2014/main" id="{7AB1F72E-6760-4713-AC71-A23A61507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081" y="733572"/>
            <a:ext cx="8351837" cy="5591967"/>
          </a:xfrm>
          <a:prstGeom prst="rect">
            <a:avLst/>
          </a:prstGeom>
        </p:spPr>
      </p:pic>
      <p:sp>
        <p:nvSpPr>
          <p:cNvPr id="7" name="Footer Placeholder 4">
            <a:extLst>
              <a:ext uri="{FF2B5EF4-FFF2-40B4-BE49-F238E27FC236}">
                <a16:creationId xmlns:a16="http://schemas.microsoft.com/office/drawing/2014/main" id="{954353C3-F33C-4256-92CA-349A9FB58B51}"/>
              </a:ext>
            </a:extLst>
          </p:cNvPr>
          <p:cNvSpPr>
            <a:spLocks noGrp="1"/>
          </p:cNvSpPr>
          <p:nvPr>
            <p:ph type="ftr" sz="quarter" idx="11"/>
          </p:nvPr>
        </p:nvSpPr>
        <p:spPr>
          <a:xfrm>
            <a:off x="2266545" y="6324600"/>
            <a:ext cx="4990289" cy="235086"/>
          </a:xfrm>
        </p:spPr>
        <p:txBody>
          <a:bodyPr/>
          <a:lstStyle/>
          <a:p>
            <a:pPr>
              <a:spcAft>
                <a:spcPct val="0"/>
              </a:spcAft>
              <a:buFontTx/>
              <a:buNone/>
            </a:pPr>
            <a:r>
              <a:rPr lang="en-US" altLang="en-US" sz="1200" dirty="0">
                <a:solidFill>
                  <a:srgbClr val="FFFF00"/>
                </a:solidFill>
                <a:cs typeface="Arial" charset="0"/>
              </a:rPr>
              <a:t>2019 Sucker Rod Pumping Workshop</a:t>
            </a:r>
          </a:p>
          <a:p>
            <a:pPr>
              <a:spcAft>
                <a:spcPct val="0"/>
              </a:spcAft>
              <a:buFontTx/>
              <a:buNone/>
            </a:pPr>
            <a:r>
              <a:rPr lang="en-US" altLang="en-US" sz="1200" dirty="0">
                <a:solidFill>
                  <a:srgbClr val="FFFF00"/>
                </a:solidFill>
                <a:cs typeface="Arial" charset="0"/>
              </a:rPr>
              <a:t>Oklahoma City, OK</a:t>
            </a:r>
          </a:p>
        </p:txBody>
      </p:sp>
      <p:sp>
        <p:nvSpPr>
          <p:cNvPr id="9" name="Date Placeholder 5">
            <a:extLst>
              <a:ext uri="{FF2B5EF4-FFF2-40B4-BE49-F238E27FC236}">
                <a16:creationId xmlns:a16="http://schemas.microsoft.com/office/drawing/2014/main" id="{35E787DE-5F00-4CD0-9375-DFCC958F1FC2}"/>
              </a:ext>
            </a:extLst>
          </p:cNvPr>
          <p:cNvSpPr>
            <a:spLocks noGrp="1"/>
          </p:cNvSpPr>
          <p:nvPr>
            <p:ph type="dt" sz="half" idx="10"/>
          </p:nvPr>
        </p:nvSpPr>
        <p:spPr>
          <a:xfrm>
            <a:off x="152400" y="6356351"/>
            <a:ext cx="1981200" cy="349250"/>
          </a:xfrm>
        </p:spPr>
        <p:txBody>
          <a:bodyPr/>
          <a:lstStyle/>
          <a:p>
            <a:pPr>
              <a:spcAft>
                <a:spcPct val="0"/>
              </a:spcAft>
              <a:buFontTx/>
              <a:buNone/>
            </a:pPr>
            <a:r>
              <a:rPr lang="en-US" altLang="en-US" sz="1200" dirty="0">
                <a:solidFill>
                  <a:srgbClr val="FFFF00"/>
                </a:solidFill>
                <a:cs typeface="Arial" charset="0"/>
              </a:rPr>
              <a:t>Sept. 9 - 12, 2019</a:t>
            </a:r>
          </a:p>
        </p:txBody>
      </p:sp>
    </p:spTree>
    <p:extLst>
      <p:ext uri="{BB962C8B-B14F-4D97-AF65-F5344CB8AC3E}">
        <p14:creationId xmlns:p14="http://schemas.microsoft.com/office/powerpoint/2010/main" val="3692947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FB43076-D858-44ED-931A-AD498779F2D9}"/>
              </a:ext>
            </a:extLst>
          </p:cNvPr>
          <p:cNvSpPr txBox="1">
            <a:spLocks/>
          </p:cNvSpPr>
          <p:nvPr/>
        </p:nvSpPr>
        <p:spPr>
          <a:xfrm>
            <a:off x="295638" y="248441"/>
            <a:ext cx="8351837" cy="5064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chemeClr val="bg1"/>
                </a:solidFill>
                <a:latin typeface="GE Inspira Pitch" panose="020F0603030400020203" pitchFamily="34" charset="0"/>
              </a:rPr>
              <a:t>Results: Example 2 – Anchored Pumped Off</a:t>
            </a:r>
          </a:p>
        </p:txBody>
      </p:sp>
      <p:sp>
        <p:nvSpPr>
          <p:cNvPr id="4" name="Slide Number Placeholder 3">
            <a:extLst>
              <a:ext uri="{FF2B5EF4-FFF2-40B4-BE49-F238E27FC236}">
                <a16:creationId xmlns:a16="http://schemas.microsoft.com/office/drawing/2014/main" id="{04D00507-27B5-4C0A-9614-332012CA8070}"/>
              </a:ext>
            </a:extLst>
          </p:cNvPr>
          <p:cNvSpPr>
            <a:spLocks noGrp="1"/>
          </p:cNvSpPr>
          <p:nvPr>
            <p:ph type="sldNum" sz="quarter" idx="12"/>
          </p:nvPr>
        </p:nvSpPr>
        <p:spPr/>
        <p:txBody>
          <a:bodyPr/>
          <a:lstStyle/>
          <a:p>
            <a:fld id="{0988314B-B0F1-4905-BFA6-17EFE31B6DEA}" type="slidenum">
              <a:rPr lang="en-US" smtClean="0"/>
              <a:t>21</a:t>
            </a:fld>
            <a:endParaRPr lang="en-US"/>
          </a:p>
        </p:txBody>
      </p:sp>
      <p:pic>
        <p:nvPicPr>
          <p:cNvPr id="8" name="Picture 7">
            <a:extLst>
              <a:ext uri="{FF2B5EF4-FFF2-40B4-BE49-F238E27FC236}">
                <a16:creationId xmlns:a16="http://schemas.microsoft.com/office/drawing/2014/main" id="{EA15D3F2-FBD3-4F01-A266-0951DF260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754854"/>
            <a:ext cx="7696199" cy="5595994"/>
          </a:xfrm>
          <a:prstGeom prst="rect">
            <a:avLst/>
          </a:prstGeom>
        </p:spPr>
      </p:pic>
      <p:sp>
        <p:nvSpPr>
          <p:cNvPr id="7" name="Footer Placeholder 4">
            <a:extLst>
              <a:ext uri="{FF2B5EF4-FFF2-40B4-BE49-F238E27FC236}">
                <a16:creationId xmlns:a16="http://schemas.microsoft.com/office/drawing/2014/main" id="{1BB828FE-0BEB-4025-865A-3C69495A73C8}"/>
              </a:ext>
            </a:extLst>
          </p:cNvPr>
          <p:cNvSpPr>
            <a:spLocks noGrp="1"/>
          </p:cNvSpPr>
          <p:nvPr>
            <p:ph type="ftr" sz="quarter" idx="11"/>
          </p:nvPr>
        </p:nvSpPr>
        <p:spPr>
          <a:xfrm>
            <a:off x="2266545" y="6324600"/>
            <a:ext cx="4990289" cy="235086"/>
          </a:xfrm>
        </p:spPr>
        <p:txBody>
          <a:bodyPr/>
          <a:lstStyle/>
          <a:p>
            <a:pPr>
              <a:spcAft>
                <a:spcPct val="0"/>
              </a:spcAft>
              <a:buFontTx/>
              <a:buNone/>
            </a:pPr>
            <a:r>
              <a:rPr lang="en-US" altLang="en-US" sz="1200" dirty="0">
                <a:solidFill>
                  <a:srgbClr val="FFFF00"/>
                </a:solidFill>
                <a:cs typeface="Arial" charset="0"/>
              </a:rPr>
              <a:t>2019 Sucker Rod Pumping Workshop</a:t>
            </a:r>
          </a:p>
          <a:p>
            <a:pPr>
              <a:spcAft>
                <a:spcPct val="0"/>
              </a:spcAft>
              <a:buFontTx/>
              <a:buNone/>
            </a:pPr>
            <a:r>
              <a:rPr lang="en-US" altLang="en-US" sz="1200" dirty="0">
                <a:solidFill>
                  <a:srgbClr val="FFFF00"/>
                </a:solidFill>
                <a:cs typeface="Arial" charset="0"/>
              </a:rPr>
              <a:t>Oklahoma City, OK</a:t>
            </a:r>
          </a:p>
        </p:txBody>
      </p:sp>
      <p:sp>
        <p:nvSpPr>
          <p:cNvPr id="9" name="Date Placeholder 5">
            <a:extLst>
              <a:ext uri="{FF2B5EF4-FFF2-40B4-BE49-F238E27FC236}">
                <a16:creationId xmlns:a16="http://schemas.microsoft.com/office/drawing/2014/main" id="{72818285-68B2-421C-A07E-1AB933B78A68}"/>
              </a:ext>
            </a:extLst>
          </p:cNvPr>
          <p:cNvSpPr>
            <a:spLocks noGrp="1"/>
          </p:cNvSpPr>
          <p:nvPr>
            <p:ph type="dt" sz="half" idx="10"/>
          </p:nvPr>
        </p:nvSpPr>
        <p:spPr>
          <a:xfrm>
            <a:off x="152400" y="6356351"/>
            <a:ext cx="1981200" cy="349250"/>
          </a:xfrm>
        </p:spPr>
        <p:txBody>
          <a:bodyPr/>
          <a:lstStyle/>
          <a:p>
            <a:pPr>
              <a:spcAft>
                <a:spcPct val="0"/>
              </a:spcAft>
              <a:buFontTx/>
              <a:buNone/>
            </a:pPr>
            <a:r>
              <a:rPr lang="en-US" altLang="en-US" sz="1200" dirty="0">
                <a:solidFill>
                  <a:srgbClr val="FFFF00"/>
                </a:solidFill>
                <a:cs typeface="Arial" charset="0"/>
              </a:rPr>
              <a:t>Sept. 9 - 12, 2019</a:t>
            </a:r>
          </a:p>
        </p:txBody>
      </p:sp>
    </p:spTree>
    <p:extLst>
      <p:ext uri="{BB962C8B-B14F-4D97-AF65-F5344CB8AC3E}">
        <p14:creationId xmlns:p14="http://schemas.microsoft.com/office/powerpoint/2010/main" val="112093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FB43076-D858-44ED-931A-AD498779F2D9}"/>
              </a:ext>
            </a:extLst>
          </p:cNvPr>
          <p:cNvSpPr txBox="1">
            <a:spLocks/>
          </p:cNvSpPr>
          <p:nvPr/>
        </p:nvSpPr>
        <p:spPr>
          <a:xfrm>
            <a:off x="396081" y="248441"/>
            <a:ext cx="8351837" cy="5064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chemeClr val="bg1"/>
                </a:solidFill>
                <a:latin typeface="GE Inspira Pitch" panose="020F0603030400020203" pitchFamily="34" charset="0"/>
              </a:rPr>
              <a:t>Results: Example 3 – Mild Gas Interference</a:t>
            </a:r>
          </a:p>
        </p:txBody>
      </p:sp>
      <p:sp>
        <p:nvSpPr>
          <p:cNvPr id="4" name="Slide Number Placeholder 3">
            <a:extLst>
              <a:ext uri="{FF2B5EF4-FFF2-40B4-BE49-F238E27FC236}">
                <a16:creationId xmlns:a16="http://schemas.microsoft.com/office/drawing/2014/main" id="{04D00507-27B5-4C0A-9614-332012CA8070}"/>
              </a:ext>
            </a:extLst>
          </p:cNvPr>
          <p:cNvSpPr>
            <a:spLocks noGrp="1"/>
          </p:cNvSpPr>
          <p:nvPr>
            <p:ph type="sldNum" sz="quarter" idx="12"/>
          </p:nvPr>
        </p:nvSpPr>
        <p:spPr/>
        <p:txBody>
          <a:bodyPr/>
          <a:lstStyle/>
          <a:p>
            <a:fld id="{0988314B-B0F1-4905-BFA6-17EFE31B6DEA}" type="slidenum">
              <a:rPr lang="en-US" smtClean="0"/>
              <a:t>22</a:t>
            </a:fld>
            <a:endParaRPr lang="en-US"/>
          </a:p>
        </p:txBody>
      </p:sp>
      <p:pic>
        <p:nvPicPr>
          <p:cNvPr id="8" name="Picture 7">
            <a:extLst>
              <a:ext uri="{FF2B5EF4-FFF2-40B4-BE49-F238E27FC236}">
                <a16:creationId xmlns:a16="http://schemas.microsoft.com/office/drawing/2014/main" id="{A3924E8F-FDB1-4EFE-9705-F00819437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787475"/>
            <a:ext cx="8001000" cy="5519400"/>
          </a:xfrm>
          <a:prstGeom prst="rect">
            <a:avLst/>
          </a:prstGeom>
        </p:spPr>
      </p:pic>
      <p:sp>
        <p:nvSpPr>
          <p:cNvPr id="7" name="Footer Placeholder 4">
            <a:extLst>
              <a:ext uri="{FF2B5EF4-FFF2-40B4-BE49-F238E27FC236}">
                <a16:creationId xmlns:a16="http://schemas.microsoft.com/office/drawing/2014/main" id="{82EB6771-2F27-4310-9D85-8ED58C8A8118}"/>
              </a:ext>
            </a:extLst>
          </p:cNvPr>
          <p:cNvSpPr>
            <a:spLocks noGrp="1"/>
          </p:cNvSpPr>
          <p:nvPr>
            <p:ph type="ftr" sz="quarter" idx="11"/>
          </p:nvPr>
        </p:nvSpPr>
        <p:spPr>
          <a:xfrm>
            <a:off x="2266545" y="6324600"/>
            <a:ext cx="4990289" cy="235086"/>
          </a:xfrm>
        </p:spPr>
        <p:txBody>
          <a:bodyPr/>
          <a:lstStyle/>
          <a:p>
            <a:pPr>
              <a:spcAft>
                <a:spcPct val="0"/>
              </a:spcAft>
              <a:buFontTx/>
              <a:buNone/>
            </a:pPr>
            <a:r>
              <a:rPr lang="en-US" altLang="en-US" sz="1200" dirty="0">
                <a:solidFill>
                  <a:srgbClr val="FFFF00"/>
                </a:solidFill>
                <a:cs typeface="Arial" charset="0"/>
              </a:rPr>
              <a:t>2019 Sucker Rod Pumping Workshop</a:t>
            </a:r>
          </a:p>
          <a:p>
            <a:pPr>
              <a:spcAft>
                <a:spcPct val="0"/>
              </a:spcAft>
              <a:buFontTx/>
              <a:buNone/>
            </a:pPr>
            <a:r>
              <a:rPr lang="en-US" altLang="en-US" sz="1200" dirty="0">
                <a:solidFill>
                  <a:srgbClr val="FFFF00"/>
                </a:solidFill>
                <a:cs typeface="Arial" charset="0"/>
              </a:rPr>
              <a:t>Oklahoma City, OK</a:t>
            </a:r>
          </a:p>
        </p:txBody>
      </p:sp>
      <p:sp>
        <p:nvSpPr>
          <p:cNvPr id="9" name="Date Placeholder 5">
            <a:extLst>
              <a:ext uri="{FF2B5EF4-FFF2-40B4-BE49-F238E27FC236}">
                <a16:creationId xmlns:a16="http://schemas.microsoft.com/office/drawing/2014/main" id="{236FF3BB-575B-4EFE-B0B3-DA340DD766BF}"/>
              </a:ext>
            </a:extLst>
          </p:cNvPr>
          <p:cNvSpPr>
            <a:spLocks noGrp="1"/>
          </p:cNvSpPr>
          <p:nvPr>
            <p:ph type="dt" sz="half" idx="10"/>
          </p:nvPr>
        </p:nvSpPr>
        <p:spPr>
          <a:xfrm>
            <a:off x="152400" y="6356351"/>
            <a:ext cx="1981200" cy="349250"/>
          </a:xfrm>
        </p:spPr>
        <p:txBody>
          <a:bodyPr/>
          <a:lstStyle/>
          <a:p>
            <a:pPr>
              <a:spcAft>
                <a:spcPct val="0"/>
              </a:spcAft>
              <a:buFontTx/>
              <a:buNone/>
            </a:pPr>
            <a:r>
              <a:rPr lang="en-US" altLang="en-US" sz="1200" dirty="0">
                <a:solidFill>
                  <a:srgbClr val="FFFF00"/>
                </a:solidFill>
                <a:cs typeface="Arial" charset="0"/>
              </a:rPr>
              <a:t>Sept. 9 - 12, 2019</a:t>
            </a:r>
          </a:p>
        </p:txBody>
      </p:sp>
    </p:spTree>
    <p:extLst>
      <p:ext uri="{BB962C8B-B14F-4D97-AF65-F5344CB8AC3E}">
        <p14:creationId xmlns:p14="http://schemas.microsoft.com/office/powerpoint/2010/main" val="1671303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FB43076-D858-44ED-931A-AD498779F2D9}"/>
              </a:ext>
            </a:extLst>
          </p:cNvPr>
          <p:cNvSpPr txBox="1">
            <a:spLocks/>
          </p:cNvSpPr>
          <p:nvPr/>
        </p:nvSpPr>
        <p:spPr>
          <a:xfrm>
            <a:off x="271076" y="262473"/>
            <a:ext cx="8351837" cy="5064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chemeClr val="bg1"/>
                </a:solidFill>
                <a:latin typeface="GE Inspira Pitch" panose="020F0603030400020203" pitchFamily="34" charset="0"/>
              </a:rPr>
              <a:t>Results: Example 4 – Severe Gas Interference</a:t>
            </a:r>
          </a:p>
        </p:txBody>
      </p:sp>
      <p:sp>
        <p:nvSpPr>
          <p:cNvPr id="4" name="Slide Number Placeholder 3">
            <a:extLst>
              <a:ext uri="{FF2B5EF4-FFF2-40B4-BE49-F238E27FC236}">
                <a16:creationId xmlns:a16="http://schemas.microsoft.com/office/drawing/2014/main" id="{04D00507-27B5-4C0A-9614-332012CA8070}"/>
              </a:ext>
            </a:extLst>
          </p:cNvPr>
          <p:cNvSpPr>
            <a:spLocks noGrp="1"/>
          </p:cNvSpPr>
          <p:nvPr>
            <p:ph type="sldNum" sz="quarter" idx="12"/>
          </p:nvPr>
        </p:nvSpPr>
        <p:spPr/>
        <p:txBody>
          <a:bodyPr/>
          <a:lstStyle/>
          <a:p>
            <a:fld id="{0988314B-B0F1-4905-BFA6-17EFE31B6DEA}" type="slidenum">
              <a:rPr lang="en-US" smtClean="0"/>
              <a:t>23</a:t>
            </a:fld>
            <a:endParaRPr lang="en-US"/>
          </a:p>
        </p:txBody>
      </p:sp>
      <p:pic>
        <p:nvPicPr>
          <p:cNvPr id="11" name="Picture 10">
            <a:extLst>
              <a:ext uri="{FF2B5EF4-FFF2-40B4-BE49-F238E27FC236}">
                <a16:creationId xmlns:a16="http://schemas.microsoft.com/office/drawing/2014/main" id="{472ED3F2-A234-490B-B1EE-60DDDA873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68886"/>
            <a:ext cx="8165713" cy="5523304"/>
          </a:xfrm>
          <a:prstGeom prst="rect">
            <a:avLst/>
          </a:prstGeom>
        </p:spPr>
      </p:pic>
      <p:sp>
        <p:nvSpPr>
          <p:cNvPr id="7" name="Footer Placeholder 4">
            <a:extLst>
              <a:ext uri="{FF2B5EF4-FFF2-40B4-BE49-F238E27FC236}">
                <a16:creationId xmlns:a16="http://schemas.microsoft.com/office/drawing/2014/main" id="{298B7D52-F571-47A7-9927-FE5A5A353BEB}"/>
              </a:ext>
            </a:extLst>
          </p:cNvPr>
          <p:cNvSpPr>
            <a:spLocks noGrp="1"/>
          </p:cNvSpPr>
          <p:nvPr>
            <p:ph type="ftr" sz="quarter" idx="11"/>
          </p:nvPr>
        </p:nvSpPr>
        <p:spPr>
          <a:xfrm>
            <a:off x="2266545" y="6324600"/>
            <a:ext cx="4990289" cy="235086"/>
          </a:xfrm>
        </p:spPr>
        <p:txBody>
          <a:bodyPr/>
          <a:lstStyle/>
          <a:p>
            <a:pPr>
              <a:spcAft>
                <a:spcPct val="0"/>
              </a:spcAft>
              <a:buFontTx/>
              <a:buNone/>
            </a:pPr>
            <a:r>
              <a:rPr lang="en-US" altLang="en-US" sz="1200" dirty="0">
                <a:solidFill>
                  <a:srgbClr val="FFFF00"/>
                </a:solidFill>
                <a:cs typeface="Arial" charset="0"/>
              </a:rPr>
              <a:t>2019 Sucker Rod Pumping Workshop</a:t>
            </a:r>
          </a:p>
          <a:p>
            <a:pPr>
              <a:spcAft>
                <a:spcPct val="0"/>
              </a:spcAft>
              <a:buFontTx/>
              <a:buNone/>
            </a:pPr>
            <a:r>
              <a:rPr lang="en-US" altLang="en-US" sz="1200" dirty="0">
                <a:solidFill>
                  <a:srgbClr val="FFFF00"/>
                </a:solidFill>
                <a:cs typeface="Arial" charset="0"/>
              </a:rPr>
              <a:t>Oklahoma City, OK</a:t>
            </a:r>
          </a:p>
        </p:txBody>
      </p:sp>
      <p:sp>
        <p:nvSpPr>
          <p:cNvPr id="8" name="Date Placeholder 5">
            <a:extLst>
              <a:ext uri="{FF2B5EF4-FFF2-40B4-BE49-F238E27FC236}">
                <a16:creationId xmlns:a16="http://schemas.microsoft.com/office/drawing/2014/main" id="{34AC94BA-48C7-4BC7-89C3-F33DEE443F48}"/>
              </a:ext>
            </a:extLst>
          </p:cNvPr>
          <p:cNvSpPr>
            <a:spLocks noGrp="1"/>
          </p:cNvSpPr>
          <p:nvPr>
            <p:ph type="dt" sz="half" idx="10"/>
          </p:nvPr>
        </p:nvSpPr>
        <p:spPr>
          <a:xfrm>
            <a:off x="152400" y="6356351"/>
            <a:ext cx="1981200" cy="349250"/>
          </a:xfrm>
        </p:spPr>
        <p:txBody>
          <a:bodyPr/>
          <a:lstStyle/>
          <a:p>
            <a:pPr>
              <a:spcAft>
                <a:spcPct val="0"/>
              </a:spcAft>
              <a:buFontTx/>
              <a:buNone/>
            </a:pPr>
            <a:r>
              <a:rPr lang="en-US" altLang="en-US" sz="1200" dirty="0">
                <a:solidFill>
                  <a:srgbClr val="FFFF00"/>
                </a:solidFill>
                <a:cs typeface="Arial" charset="0"/>
              </a:rPr>
              <a:t>Sept. 9 - 12, 2019</a:t>
            </a:r>
          </a:p>
        </p:txBody>
      </p:sp>
    </p:spTree>
    <p:extLst>
      <p:ext uri="{BB962C8B-B14F-4D97-AF65-F5344CB8AC3E}">
        <p14:creationId xmlns:p14="http://schemas.microsoft.com/office/powerpoint/2010/main" val="4130290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FB43076-D858-44ED-931A-AD498779F2D9}"/>
              </a:ext>
            </a:extLst>
          </p:cNvPr>
          <p:cNvSpPr txBox="1">
            <a:spLocks/>
          </p:cNvSpPr>
          <p:nvPr/>
        </p:nvSpPr>
        <p:spPr>
          <a:xfrm>
            <a:off x="396081" y="346012"/>
            <a:ext cx="8351837" cy="5064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chemeClr val="bg1"/>
                </a:solidFill>
                <a:latin typeface="GE Inspira Pitch" panose="020F0603030400020203" pitchFamily="34" charset="0"/>
              </a:rPr>
              <a:t>Results: Example 5  - Fluid Acceleration</a:t>
            </a:r>
          </a:p>
        </p:txBody>
      </p:sp>
      <p:sp>
        <p:nvSpPr>
          <p:cNvPr id="4" name="Slide Number Placeholder 3">
            <a:extLst>
              <a:ext uri="{FF2B5EF4-FFF2-40B4-BE49-F238E27FC236}">
                <a16:creationId xmlns:a16="http://schemas.microsoft.com/office/drawing/2014/main" id="{04D00507-27B5-4C0A-9614-332012CA8070}"/>
              </a:ext>
            </a:extLst>
          </p:cNvPr>
          <p:cNvSpPr>
            <a:spLocks noGrp="1"/>
          </p:cNvSpPr>
          <p:nvPr>
            <p:ph type="sldNum" sz="quarter" idx="12"/>
          </p:nvPr>
        </p:nvSpPr>
        <p:spPr/>
        <p:txBody>
          <a:bodyPr/>
          <a:lstStyle/>
          <a:p>
            <a:fld id="{0988314B-B0F1-4905-BFA6-17EFE31B6DEA}" type="slidenum">
              <a:rPr lang="en-US" smtClean="0"/>
              <a:t>24</a:t>
            </a:fld>
            <a:endParaRPr lang="en-US"/>
          </a:p>
        </p:txBody>
      </p:sp>
      <p:pic>
        <p:nvPicPr>
          <p:cNvPr id="8" name="Picture 7">
            <a:extLst>
              <a:ext uri="{FF2B5EF4-FFF2-40B4-BE49-F238E27FC236}">
                <a16:creationId xmlns:a16="http://schemas.microsoft.com/office/drawing/2014/main" id="{8594F184-BAD4-4937-81D6-A75CD0D79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081" y="1000000"/>
            <a:ext cx="8138319" cy="5230679"/>
          </a:xfrm>
          <a:prstGeom prst="rect">
            <a:avLst/>
          </a:prstGeom>
        </p:spPr>
      </p:pic>
      <p:sp>
        <p:nvSpPr>
          <p:cNvPr id="7" name="Footer Placeholder 4">
            <a:extLst>
              <a:ext uri="{FF2B5EF4-FFF2-40B4-BE49-F238E27FC236}">
                <a16:creationId xmlns:a16="http://schemas.microsoft.com/office/drawing/2014/main" id="{C8B1F456-6A2F-41C5-B1AF-1842C747CA6D}"/>
              </a:ext>
            </a:extLst>
          </p:cNvPr>
          <p:cNvSpPr>
            <a:spLocks noGrp="1"/>
          </p:cNvSpPr>
          <p:nvPr>
            <p:ph type="ftr" sz="quarter" idx="11"/>
          </p:nvPr>
        </p:nvSpPr>
        <p:spPr>
          <a:xfrm>
            <a:off x="2266545" y="6324600"/>
            <a:ext cx="4990289" cy="235086"/>
          </a:xfrm>
        </p:spPr>
        <p:txBody>
          <a:bodyPr/>
          <a:lstStyle/>
          <a:p>
            <a:pPr>
              <a:spcAft>
                <a:spcPct val="0"/>
              </a:spcAft>
              <a:buFontTx/>
              <a:buNone/>
            </a:pPr>
            <a:r>
              <a:rPr lang="en-US" altLang="en-US" sz="1200" dirty="0">
                <a:solidFill>
                  <a:srgbClr val="FFFF00"/>
                </a:solidFill>
                <a:cs typeface="Arial" charset="0"/>
              </a:rPr>
              <a:t>2019 Sucker Rod Pumping Workshop</a:t>
            </a:r>
          </a:p>
          <a:p>
            <a:pPr>
              <a:spcAft>
                <a:spcPct val="0"/>
              </a:spcAft>
              <a:buFontTx/>
              <a:buNone/>
            </a:pPr>
            <a:r>
              <a:rPr lang="en-US" altLang="en-US" sz="1200" dirty="0">
                <a:solidFill>
                  <a:srgbClr val="FFFF00"/>
                </a:solidFill>
                <a:cs typeface="Arial" charset="0"/>
              </a:rPr>
              <a:t>Oklahoma City, OK</a:t>
            </a:r>
          </a:p>
        </p:txBody>
      </p:sp>
      <p:sp>
        <p:nvSpPr>
          <p:cNvPr id="9" name="Date Placeholder 5">
            <a:extLst>
              <a:ext uri="{FF2B5EF4-FFF2-40B4-BE49-F238E27FC236}">
                <a16:creationId xmlns:a16="http://schemas.microsoft.com/office/drawing/2014/main" id="{6741E9CF-9229-4B45-AE9B-8DEA1B4CE83C}"/>
              </a:ext>
            </a:extLst>
          </p:cNvPr>
          <p:cNvSpPr>
            <a:spLocks noGrp="1"/>
          </p:cNvSpPr>
          <p:nvPr>
            <p:ph type="dt" sz="half" idx="10"/>
          </p:nvPr>
        </p:nvSpPr>
        <p:spPr>
          <a:xfrm>
            <a:off x="152400" y="6356351"/>
            <a:ext cx="1981200" cy="349250"/>
          </a:xfrm>
        </p:spPr>
        <p:txBody>
          <a:bodyPr/>
          <a:lstStyle/>
          <a:p>
            <a:pPr>
              <a:spcAft>
                <a:spcPct val="0"/>
              </a:spcAft>
              <a:buFontTx/>
              <a:buNone/>
            </a:pPr>
            <a:r>
              <a:rPr lang="en-US" altLang="en-US" sz="1200" dirty="0">
                <a:solidFill>
                  <a:srgbClr val="FFFF00"/>
                </a:solidFill>
                <a:cs typeface="Arial" charset="0"/>
              </a:rPr>
              <a:t>Sept. 9 - 12, 2019</a:t>
            </a:r>
          </a:p>
        </p:txBody>
      </p:sp>
    </p:spTree>
    <p:extLst>
      <p:ext uri="{BB962C8B-B14F-4D97-AF65-F5344CB8AC3E}">
        <p14:creationId xmlns:p14="http://schemas.microsoft.com/office/powerpoint/2010/main" val="2049472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FB43076-D858-44ED-931A-AD498779F2D9}"/>
              </a:ext>
            </a:extLst>
          </p:cNvPr>
          <p:cNvSpPr txBox="1">
            <a:spLocks/>
          </p:cNvSpPr>
          <p:nvPr/>
        </p:nvSpPr>
        <p:spPr>
          <a:xfrm>
            <a:off x="585770" y="414412"/>
            <a:ext cx="8351837" cy="5064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chemeClr val="bg1"/>
                </a:solidFill>
                <a:latin typeface="GE Inspira Pitch" panose="020F0603030400020203" pitchFamily="34" charset="0"/>
              </a:rPr>
              <a:t>Conclusions</a:t>
            </a:r>
          </a:p>
        </p:txBody>
      </p:sp>
      <p:sp>
        <p:nvSpPr>
          <p:cNvPr id="4" name="Slide Number Placeholder 3">
            <a:extLst>
              <a:ext uri="{FF2B5EF4-FFF2-40B4-BE49-F238E27FC236}">
                <a16:creationId xmlns:a16="http://schemas.microsoft.com/office/drawing/2014/main" id="{04D00507-27B5-4C0A-9614-332012CA8070}"/>
              </a:ext>
            </a:extLst>
          </p:cNvPr>
          <p:cNvSpPr>
            <a:spLocks noGrp="1"/>
          </p:cNvSpPr>
          <p:nvPr>
            <p:ph type="sldNum" sz="quarter" idx="12"/>
          </p:nvPr>
        </p:nvSpPr>
        <p:spPr/>
        <p:txBody>
          <a:bodyPr/>
          <a:lstStyle/>
          <a:p>
            <a:fld id="{0988314B-B0F1-4905-BFA6-17EFE31B6DEA}" type="slidenum">
              <a:rPr lang="en-US" smtClean="0"/>
              <a:t>25</a:t>
            </a:fld>
            <a:endParaRPr lang="en-US"/>
          </a:p>
        </p:txBody>
      </p:sp>
      <p:sp>
        <p:nvSpPr>
          <p:cNvPr id="6" name="TextBox 5">
            <a:extLst>
              <a:ext uri="{FF2B5EF4-FFF2-40B4-BE49-F238E27FC236}">
                <a16:creationId xmlns:a16="http://schemas.microsoft.com/office/drawing/2014/main" id="{56D05EC0-D5A1-4682-8FEA-D60EDE7E0680}"/>
              </a:ext>
            </a:extLst>
          </p:cNvPr>
          <p:cNvSpPr txBox="1"/>
          <p:nvPr/>
        </p:nvSpPr>
        <p:spPr>
          <a:xfrm>
            <a:off x="1046375" y="1339702"/>
            <a:ext cx="7172592" cy="4708981"/>
          </a:xfrm>
          <a:prstGeom prst="rect">
            <a:avLst/>
          </a:prstGeom>
          <a:noFill/>
        </p:spPr>
        <p:txBody>
          <a:bodyPr wrap="square" rtlCol="0">
            <a:spAutoFit/>
          </a:bodyPr>
          <a:lstStyle/>
          <a:p>
            <a:r>
              <a:rPr lang="en-US" sz="2400" dirty="0">
                <a:solidFill>
                  <a:schemeClr val="bg1"/>
                </a:solidFill>
              </a:rPr>
              <a:t>IRIS is a comprehensive self-learning algorithm, which offers reliable, robust and accurate calculation of key control parameters necessary for reciprocation rod lift optimization.</a:t>
            </a:r>
          </a:p>
          <a:p>
            <a:r>
              <a:rPr lang="en-US" sz="2400" dirty="0">
                <a:solidFill>
                  <a:schemeClr val="bg1"/>
                </a:solidFill>
              </a:rPr>
              <a:t>This innovative method creates three new data sets by changing the point of reference from outside the downhole card to inside.</a:t>
            </a:r>
          </a:p>
          <a:p>
            <a:r>
              <a:rPr lang="en-US" sz="2400" dirty="0">
                <a:solidFill>
                  <a:schemeClr val="bg1"/>
                </a:solidFill>
              </a:rPr>
              <a:t>IRIS calculates key control parameters such as pump fillage, fluid load, valve opening and closings.</a:t>
            </a:r>
          </a:p>
          <a:p>
            <a:r>
              <a:rPr lang="en-US" sz="2400" dirty="0">
                <a:solidFill>
                  <a:schemeClr val="bg1"/>
                </a:solidFill>
              </a:rPr>
              <a:t>Automatic friction assessment provides accurate handling of viscous and mechanical friction.</a:t>
            </a:r>
          </a:p>
          <a:p>
            <a:endParaRPr lang="en-US" dirty="0">
              <a:solidFill>
                <a:schemeClr val="bg1"/>
              </a:solidFill>
            </a:endParaRPr>
          </a:p>
          <a:p>
            <a:endParaRPr lang="en-US" dirty="0"/>
          </a:p>
        </p:txBody>
      </p:sp>
      <p:sp>
        <p:nvSpPr>
          <p:cNvPr id="7" name="Footer Placeholder 4">
            <a:extLst>
              <a:ext uri="{FF2B5EF4-FFF2-40B4-BE49-F238E27FC236}">
                <a16:creationId xmlns:a16="http://schemas.microsoft.com/office/drawing/2014/main" id="{D0E60F72-0313-4AB3-8D5A-28AF2629719A}"/>
              </a:ext>
            </a:extLst>
          </p:cNvPr>
          <p:cNvSpPr>
            <a:spLocks noGrp="1"/>
          </p:cNvSpPr>
          <p:nvPr>
            <p:ph type="ftr" sz="quarter" idx="11"/>
          </p:nvPr>
        </p:nvSpPr>
        <p:spPr>
          <a:xfrm>
            <a:off x="2266545" y="6324600"/>
            <a:ext cx="4990289" cy="235086"/>
          </a:xfrm>
        </p:spPr>
        <p:txBody>
          <a:bodyPr/>
          <a:lstStyle/>
          <a:p>
            <a:pPr>
              <a:spcAft>
                <a:spcPct val="0"/>
              </a:spcAft>
              <a:buFontTx/>
              <a:buNone/>
            </a:pPr>
            <a:r>
              <a:rPr lang="en-US" altLang="en-US" sz="1200" dirty="0">
                <a:solidFill>
                  <a:srgbClr val="FFFF00"/>
                </a:solidFill>
                <a:cs typeface="Arial" charset="0"/>
              </a:rPr>
              <a:t>2019 Sucker Rod Pumping Workshop</a:t>
            </a:r>
          </a:p>
          <a:p>
            <a:pPr>
              <a:spcAft>
                <a:spcPct val="0"/>
              </a:spcAft>
              <a:buFontTx/>
              <a:buNone/>
            </a:pPr>
            <a:r>
              <a:rPr lang="en-US" altLang="en-US" sz="1200" dirty="0">
                <a:solidFill>
                  <a:srgbClr val="FFFF00"/>
                </a:solidFill>
                <a:cs typeface="Arial" charset="0"/>
              </a:rPr>
              <a:t>Oklahoma City, OK</a:t>
            </a:r>
          </a:p>
        </p:txBody>
      </p:sp>
      <p:sp>
        <p:nvSpPr>
          <p:cNvPr id="8" name="Date Placeholder 5">
            <a:extLst>
              <a:ext uri="{FF2B5EF4-FFF2-40B4-BE49-F238E27FC236}">
                <a16:creationId xmlns:a16="http://schemas.microsoft.com/office/drawing/2014/main" id="{9E01EA86-9CEE-49FA-B36A-C5A31E6050C4}"/>
              </a:ext>
            </a:extLst>
          </p:cNvPr>
          <p:cNvSpPr>
            <a:spLocks noGrp="1"/>
          </p:cNvSpPr>
          <p:nvPr>
            <p:ph type="dt" sz="half" idx="10"/>
          </p:nvPr>
        </p:nvSpPr>
        <p:spPr>
          <a:xfrm>
            <a:off x="152400" y="6356351"/>
            <a:ext cx="1981200" cy="349250"/>
          </a:xfrm>
        </p:spPr>
        <p:txBody>
          <a:bodyPr/>
          <a:lstStyle/>
          <a:p>
            <a:pPr>
              <a:spcAft>
                <a:spcPct val="0"/>
              </a:spcAft>
              <a:buFontTx/>
              <a:buNone/>
            </a:pPr>
            <a:r>
              <a:rPr lang="en-US" altLang="en-US" sz="1200" dirty="0">
                <a:solidFill>
                  <a:srgbClr val="FFFF00"/>
                </a:solidFill>
                <a:cs typeface="Arial" charset="0"/>
              </a:rPr>
              <a:t>Sept. 9 - 12, 2019</a:t>
            </a:r>
          </a:p>
        </p:txBody>
      </p:sp>
    </p:spTree>
    <p:extLst>
      <p:ext uri="{BB962C8B-B14F-4D97-AF65-F5344CB8AC3E}">
        <p14:creationId xmlns:p14="http://schemas.microsoft.com/office/powerpoint/2010/main" val="546548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FB43076-D858-44ED-931A-AD498779F2D9}"/>
              </a:ext>
            </a:extLst>
          </p:cNvPr>
          <p:cNvSpPr txBox="1">
            <a:spLocks/>
          </p:cNvSpPr>
          <p:nvPr/>
        </p:nvSpPr>
        <p:spPr>
          <a:xfrm>
            <a:off x="585770" y="457200"/>
            <a:ext cx="8351837" cy="5064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chemeClr val="bg1"/>
                </a:solidFill>
                <a:latin typeface="GE Inspira Pitch" panose="020F0603030400020203" pitchFamily="34" charset="0"/>
              </a:rPr>
              <a:t>Questions?</a:t>
            </a:r>
          </a:p>
        </p:txBody>
      </p:sp>
      <p:sp>
        <p:nvSpPr>
          <p:cNvPr id="4" name="Slide Number Placeholder 3">
            <a:extLst>
              <a:ext uri="{FF2B5EF4-FFF2-40B4-BE49-F238E27FC236}">
                <a16:creationId xmlns:a16="http://schemas.microsoft.com/office/drawing/2014/main" id="{04D00507-27B5-4C0A-9614-332012CA8070}"/>
              </a:ext>
            </a:extLst>
          </p:cNvPr>
          <p:cNvSpPr>
            <a:spLocks noGrp="1"/>
          </p:cNvSpPr>
          <p:nvPr>
            <p:ph type="sldNum" sz="quarter" idx="12"/>
          </p:nvPr>
        </p:nvSpPr>
        <p:spPr/>
        <p:txBody>
          <a:bodyPr/>
          <a:lstStyle/>
          <a:p>
            <a:fld id="{0988314B-B0F1-4905-BFA6-17EFE31B6DEA}" type="slidenum">
              <a:rPr lang="en-US" smtClean="0"/>
              <a:t>26</a:t>
            </a:fld>
            <a:endParaRPr lang="en-US"/>
          </a:p>
        </p:txBody>
      </p:sp>
      <p:sp>
        <p:nvSpPr>
          <p:cNvPr id="6" name="TextBox 5">
            <a:extLst>
              <a:ext uri="{FF2B5EF4-FFF2-40B4-BE49-F238E27FC236}">
                <a16:creationId xmlns:a16="http://schemas.microsoft.com/office/drawing/2014/main" id="{56D05EC0-D5A1-4682-8FEA-D60EDE7E0680}"/>
              </a:ext>
            </a:extLst>
          </p:cNvPr>
          <p:cNvSpPr txBox="1"/>
          <p:nvPr/>
        </p:nvSpPr>
        <p:spPr>
          <a:xfrm>
            <a:off x="904973" y="2698488"/>
            <a:ext cx="7172592" cy="2123658"/>
          </a:xfrm>
          <a:prstGeom prst="rect">
            <a:avLst/>
          </a:prstGeom>
          <a:noFill/>
        </p:spPr>
        <p:txBody>
          <a:bodyPr wrap="square" rtlCol="0">
            <a:spAutoFit/>
          </a:bodyPr>
          <a:lstStyle/>
          <a:p>
            <a:r>
              <a:rPr lang="en-US" sz="2400" dirty="0">
                <a:solidFill>
                  <a:schemeClr val="bg1"/>
                </a:solidFill>
              </a:rPr>
              <a:t>Thank you.</a:t>
            </a:r>
          </a:p>
          <a:p>
            <a:r>
              <a:rPr lang="en-US" sz="2400" dirty="0">
                <a:solidFill>
                  <a:schemeClr val="bg1"/>
                </a:solidFill>
              </a:rPr>
              <a:t>Victoria Pons</a:t>
            </a:r>
          </a:p>
          <a:p>
            <a:r>
              <a:rPr lang="en-US" sz="2400" dirty="0">
                <a:solidFill>
                  <a:schemeClr val="bg1"/>
                </a:solidFill>
                <a:hlinkClick r:id="rId2">
                  <a:extLst>
                    <a:ext uri="{A12FA001-AC4F-418D-AE19-62706E023703}">
                      <ahyp:hlinkClr xmlns:ahyp="http://schemas.microsoft.com/office/drawing/2018/hyperlinkcolor" val="tx"/>
                    </a:ext>
                  </a:extLst>
                </a:hlinkClick>
              </a:rPr>
              <a:t>Victoria.pons@bhge.com</a:t>
            </a:r>
            <a:endParaRPr lang="en-US" sz="2400" dirty="0">
              <a:solidFill>
                <a:schemeClr val="bg1"/>
              </a:solidFill>
            </a:endParaRPr>
          </a:p>
          <a:p>
            <a:endParaRPr lang="en-US" sz="2400" dirty="0"/>
          </a:p>
          <a:p>
            <a:endParaRPr lang="en-US" dirty="0"/>
          </a:p>
          <a:p>
            <a:endParaRPr lang="en-US" dirty="0"/>
          </a:p>
        </p:txBody>
      </p:sp>
      <p:sp>
        <p:nvSpPr>
          <p:cNvPr id="7" name="Footer Placeholder 4">
            <a:extLst>
              <a:ext uri="{FF2B5EF4-FFF2-40B4-BE49-F238E27FC236}">
                <a16:creationId xmlns:a16="http://schemas.microsoft.com/office/drawing/2014/main" id="{A2336510-B916-45D8-AB87-5EFB8D820B08}"/>
              </a:ext>
            </a:extLst>
          </p:cNvPr>
          <p:cNvSpPr>
            <a:spLocks noGrp="1"/>
          </p:cNvSpPr>
          <p:nvPr>
            <p:ph type="ftr" sz="quarter" idx="11"/>
          </p:nvPr>
        </p:nvSpPr>
        <p:spPr>
          <a:xfrm>
            <a:off x="2266545" y="6324600"/>
            <a:ext cx="4990289" cy="235086"/>
          </a:xfrm>
        </p:spPr>
        <p:txBody>
          <a:bodyPr/>
          <a:lstStyle/>
          <a:p>
            <a:pPr>
              <a:spcAft>
                <a:spcPct val="0"/>
              </a:spcAft>
              <a:buFontTx/>
              <a:buNone/>
            </a:pPr>
            <a:r>
              <a:rPr lang="en-US" altLang="en-US" sz="1200" dirty="0">
                <a:solidFill>
                  <a:srgbClr val="FFFF00"/>
                </a:solidFill>
                <a:cs typeface="Arial" charset="0"/>
              </a:rPr>
              <a:t>2019 Sucker Rod Pumping Workshop</a:t>
            </a:r>
          </a:p>
          <a:p>
            <a:pPr>
              <a:spcAft>
                <a:spcPct val="0"/>
              </a:spcAft>
              <a:buFontTx/>
              <a:buNone/>
            </a:pPr>
            <a:r>
              <a:rPr lang="en-US" altLang="en-US" sz="1200" dirty="0">
                <a:solidFill>
                  <a:srgbClr val="FFFF00"/>
                </a:solidFill>
                <a:cs typeface="Arial" charset="0"/>
              </a:rPr>
              <a:t>Oklahoma City, OK</a:t>
            </a:r>
          </a:p>
        </p:txBody>
      </p:sp>
      <p:sp>
        <p:nvSpPr>
          <p:cNvPr id="8" name="Date Placeholder 5">
            <a:extLst>
              <a:ext uri="{FF2B5EF4-FFF2-40B4-BE49-F238E27FC236}">
                <a16:creationId xmlns:a16="http://schemas.microsoft.com/office/drawing/2014/main" id="{75C7DE30-7FF1-4C8D-8902-CD7A20586FB0}"/>
              </a:ext>
            </a:extLst>
          </p:cNvPr>
          <p:cNvSpPr>
            <a:spLocks noGrp="1"/>
          </p:cNvSpPr>
          <p:nvPr>
            <p:ph type="dt" sz="half" idx="10"/>
          </p:nvPr>
        </p:nvSpPr>
        <p:spPr>
          <a:xfrm>
            <a:off x="152400" y="6356351"/>
            <a:ext cx="1981200" cy="349250"/>
          </a:xfrm>
        </p:spPr>
        <p:txBody>
          <a:bodyPr/>
          <a:lstStyle/>
          <a:p>
            <a:pPr>
              <a:spcAft>
                <a:spcPct val="0"/>
              </a:spcAft>
              <a:buFontTx/>
              <a:buNone/>
            </a:pPr>
            <a:r>
              <a:rPr lang="en-US" altLang="en-US" sz="1200" dirty="0">
                <a:solidFill>
                  <a:srgbClr val="FFFF00"/>
                </a:solidFill>
                <a:cs typeface="Arial" charset="0"/>
              </a:rPr>
              <a:t>Sept. 9 - 12, 2019</a:t>
            </a:r>
          </a:p>
        </p:txBody>
      </p:sp>
    </p:spTree>
    <p:extLst>
      <p:ext uri="{BB962C8B-B14F-4D97-AF65-F5344CB8AC3E}">
        <p14:creationId xmlns:p14="http://schemas.microsoft.com/office/powerpoint/2010/main" val="1197935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Copyright</a:t>
            </a:r>
            <a:endParaRPr lang="en-US" dirty="0"/>
          </a:p>
        </p:txBody>
      </p:sp>
      <p:sp>
        <p:nvSpPr>
          <p:cNvPr id="3" name="Content Placeholder 2"/>
          <p:cNvSpPr>
            <a:spLocks noGrp="1"/>
          </p:cNvSpPr>
          <p:nvPr>
            <p:ph idx="1"/>
          </p:nvPr>
        </p:nvSpPr>
        <p:spPr/>
        <p:txBody>
          <a:bodyPr/>
          <a:lstStyle/>
          <a:p>
            <a:pPr marL="0" indent="0">
              <a:lnSpc>
                <a:spcPct val="90000"/>
              </a:lnSpc>
              <a:buFontTx/>
              <a:buNone/>
            </a:pPr>
            <a:r>
              <a:rPr lang="en-US" altLang="en-US" sz="2000" b="1" dirty="0"/>
              <a:t>Rights to this presentation are owned by the company(</a:t>
            </a:r>
            <a:r>
              <a:rPr lang="en-US" altLang="en-US" sz="2000" b="1" dirty="0" err="1"/>
              <a:t>ies</a:t>
            </a:r>
            <a:r>
              <a:rPr lang="en-US" altLang="en-US" sz="2000" b="1" dirty="0"/>
              <a:t>) and/or author(s) listed on the title page.  By submitting this presentation to the Sucker Rod Pumping Workshop, they grant to the Workshop, the Artificial Lift Research and Development Council (ALRDC), and the Southwestern Petroleum Short Course (SWPSC), rights to:</a:t>
            </a:r>
          </a:p>
          <a:p>
            <a:pPr lvl="1">
              <a:lnSpc>
                <a:spcPct val="90000"/>
              </a:lnSpc>
            </a:pPr>
            <a:r>
              <a:rPr lang="en-US" altLang="en-US" sz="1600" b="1" dirty="0"/>
              <a:t>Display the presentation at the Workshop.</a:t>
            </a:r>
          </a:p>
          <a:p>
            <a:pPr lvl="1">
              <a:lnSpc>
                <a:spcPct val="90000"/>
              </a:lnSpc>
            </a:pPr>
            <a:r>
              <a:rPr lang="en-US" altLang="en-US" sz="1600" b="1" dirty="0"/>
              <a:t>Place it on the </a:t>
            </a:r>
            <a:r>
              <a:rPr lang="en-US" altLang="en-US" sz="1600" b="1" u="sng" dirty="0"/>
              <a:t>www.alrdc.com</a:t>
            </a:r>
            <a:r>
              <a:rPr lang="en-US" altLang="en-US" sz="1600" b="1" dirty="0"/>
              <a:t> web site, with access to the site to be as directed by the Workshop Steering Committee.</a:t>
            </a:r>
          </a:p>
          <a:p>
            <a:pPr lvl="1">
              <a:lnSpc>
                <a:spcPct val="90000"/>
              </a:lnSpc>
            </a:pPr>
            <a:r>
              <a:rPr lang="en-US" altLang="en-US" sz="1600" b="1" dirty="0"/>
              <a:t>Place it on a CD for distribution and/or sale as directed by the Workshop Steering Committee.</a:t>
            </a:r>
          </a:p>
          <a:p>
            <a:pPr marL="0" indent="0">
              <a:lnSpc>
                <a:spcPct val="90000"/>
              </a:lnSpc>
              <a:buFontTx/>
              <a:buNone/>
            </a:pPr>
            <a:r>
              <a:rPr lang="en-US" altLang="en-US" sz="2000" b="1" dirty="0"/>
              <a:t>Other use of this presentation is prohibited without the expressed written permission of the author(s).  The owner company(</a:t>
            </a:r>
            <a:r>
              <a:rPr lang="en-US" altLang="en-US" sz="2000" b="1" dirty="0" err="1"/>
              <a:t>ies</a:t>
            </a:r>
            <a:r>
              <a:rPr lang="en-US" altLang="en-US" sz="2000" b="1" dirty="0"/>
              <a:t>) and/or author(s) may publish this material in other journals or magazines if they refer to the Sucker Rod Pumping Workshop where it was first presented.</a:t>
            </a:r>
          </a:p>
          <a:p>
            <a:pPr marL="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27</a:t>
            </a:fld>
            <a:endParaRPr lang="en-US"/>
          </a:p>
        </p:txBody>
      </p:sp>
      <p:sp>
        <p:nvSpPr>
          <p:cNvPr id="5" name="Footer Placeholder 4"/>
          <p:cNvSpPr>
            <a:spLocks noGrp="1"/>
          </p:cNvSpPr>
          <p:nvPr>
            <p:ph type="ftr" sz="quarter" idx="11"/>
          </p:nvPr>
        </p:nvSpPr>
        <p:spPr/>
        <p:txBody>
          <a:bodyPr/>
          <a:lstStyle/>
          <a:p>
            <a:pPr>
              <a:spcAft>
                <a:spcPct val="0"/>
              </a:spcAft>
              <a:buFontTx/>
              <a:buNone/>
            </a:pPr>
            <a:r>
              <a:rPr lang="en-US" altLang="en-US" sz="1200" dirty="0">
                <a:solidFill>
                  <a:srgbClr val="FFFF00"/>
                </a:solidFill>
                <a:cs typeface="Arial" charset="0"/>
              </a:rPr>
              <a:t>2019 Sucker Rod Pumping Workshop</a:t>
            </a:r>
          </a:p>
          <a:p>
            <a:pPr>
              <a:spcAft>
                <a:spcPct val="0"/>
              </a:spcAft>
              <a:buFontTx/>
              <a:buNone/>
            </a:pPr>
            <a:r>
              <a:rPr lang="en-US" altLang="en-US" sz="1200" dirty="0">
                <a:solidFill>
                  <a:srgbClr val="FFFF00"/>
                </a:solidFill>
                <a:cs typeface="Arial" charset="0"/>
              </a:rPr>
              <a:t>Oklahoma City, OK</a:t>
            </a:r>
          </a:p>
        </p:txBody>
      </p:sp>
      <p:sp>
        <p:nvSpPr>
          <p:cNvPr id="6" name="Date Placeholder 5"/>
          <p:cNvSpPr>
            <a:spLocks noGrp="1"/>
          </p:cNvSpPr>
          <p:nvPr>
            <p:ph type="dt" sz="half" idx="10"/>
          </p:nvPr>
        </p:nvSpPr>
        <p:spPr/>
        <p:txBody>
          <a:bodyPr/>
          <a:lstStyle/>
          <a:p>
            <a:pPr>
              <a:spcAft>
                <a:spcPct val="0"/>
              </a:spcAft>
              <a:buFontTx/>
              <a:buNone/>
            </a:pPr>
            <a:r>
              <a:rPr lang="en-US" altLang="en-US" sz="1200" dirty="0">
                <a:solidFill>
                  <a:srgbClr val="FFFF00"/>
                </a:solidFill>
                <a:cs typeface="Arial" charset="0"/>
              </a:rPr>
              <a:t>Sept. 9 - 12, 2019</a:t>
            </a:r>
          </a:p>
        </p:txBody>
      </p:sp>
    </p:spTree>
    <p:extLst>
      <p:ext uri="{BB962C8B-B14F-4D97-AF65-F5344CB8AC3E}">
        <p14:creationId xmlns:p14="http://schemas.microsoft.com/office/powerpoint/2010/main" val="3776608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Disclaimer</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28</a:t>
            </a:fld>
            <a:endParaRPr lang="en-US"/>
          </a:p>
        </p:txBody>
      </p:sp>
      <p:sp>
        <p:nvSpPr>
          <p:cNvPr id="5" name="Footer Placeholder 4"/>
          <p:cNvSpPr>
            <a:spLocks noGrp="1"/>
          </p:cNvSpPr>
          <p:nvPr>
            <p:ph type="ftr" sz="quarter" idx="11"/>
          </p:nvPr>
        </p:nvSpPr>
        <p:spPr/>
        <p:txBody>
          <a:bodyPr/>
          <a:lstStyle/>
          <a:p>
            <a:pPr>
              <a:spcAft>
                <a:spcPct val="0"/>
              </a:spcAft>
              <a:buFontTx/>
              <a:buNone/>
            </a:pPr>
            <a:r>
              <a:rPr lang="en-US" altLang="en-US" sz="1200" dirty="0">
                <a:solidFill>
                  <a:srgbClr val="FFFF00"/>
                </a:solidFill>
                <a:cs typeface="Arial" charset="0"/>
              </a:rPr>
              <a:t>2019 Sucker Rod Pumping Workshop </a:t>
            </a:r>
          </a:p>
          <a:p>
            <a:pPr>
              <a:spcAft>
                <a:spcPct val="0"/>
              </a:spcAft>
              <a:buFontTx/>
              <a:buNone/>
            </a:pPr>
            <a:r>
              <a:rPr lang="en-US" altLang="en-US" sz="1200" dirty="0">
                <a:solidFill>
                  <a:srgbClr val="FFFF00"/>
                </a:solidFill>
                <a:cs typeface="Arial" charset="0"/>
              </a:rPr>
              <a:t>Oklahoma City, OK</a:t>
            </a:r>
          </a:p>
        </p:txBody>
      </p:sp>
      <p:sp>
        <p:nvSpPr>
          <p:cNvPr id="6" name="Date Placeholder 5"/>
          <p:cNvSpPr>
            <a:spLocks noGrp="1"/>
          </p:cNvSpPr>
          <p:nvPr>
            <p:ph type="dt" sz="half" idx="10"/>
          </p:nvPr>
        </p:nvSpPr>
        <p:spPr/>
        <p:txBody>
          <a:bodyPr/>
          <a:lstStyle/>
          <a:p>
            <a:pPr>
              <a:spcAft>
                <a:spcPct val="0"/>
              </a:spcAft>
              <a:buFontTx/>
              <a:buNone/>
            </a:pPr>
            <a:r>
              <a:rPr lang="en-US" altLang="en-US" sz="1200" dirty="0">
                <a:solidFill>
                  <a:srgbClr val="FFFF00"/>
                </a:solidFill>
                <a:cs typeface="Arial" charset="0"/>
              </a:rPr>
              <a:t>Sept. 9 - 12, 2019</a:t>
            </a:r>
          </a:p>
        </p:txBody>
      </p:sp>
      <p:sp>
        <p:nvSpPr>
          <p:cNvPr id="8" name="Rectangle 4"/>
          <p:cNvSpPr txBox="1">
            <a:spLocks noChangeArrowheads="1"/>
          </p:cNvSpPr>
          <p:nvPr/>
        </p:nvSpPr>
        <p:spPr>
          <a:xfrm>
            <a:off x="144379" y="1452563"/>
            <a:ext cx="8847221" cy="4872037"/>
          </a:xfrm>
          <a:prstGeom prst="rect">
            <a:avLst/>
          </a:prstGeom>
          <a:noFill/>
        </p:spPr>
        <p:txBody>
          <a:bodyPr vert="horz" lIns="45720" tIns="45720" rIns="45720" bIns="45720" rtlCol="0">
            <a:norm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spcAft>
                <a:spcPct val="60000"/>
              </a:spcAft>
              <a:buFontTx/>
              <a:buNone/>
              <a:tabLst>
                <a:tab pos="0" algn="l"/>
              </a:tabLst>
            </a:pPr>
            <a:r>
              <a:rPr lang="en-US" altLang="en-US" sz="1400" b="1" dirty="0"/>
              <a:t>The following disclaimer shall be included as the last page of a Technical Presentation or Continuing Education Course.  A similar disclaimer is included on the front page of the Sucker Rod Pumping  Web Site.</a:t>
            </a:r>
          </a:p>
          <a:p>
            <a:pPr marL="0" indent="0">
              <a:lnSpc>
                <a:spcPct val="80000"/>
              </a:lnSpc>
              <a:spcAft>
                <a:spcPct val="60000"/>
              </a:spcAft>
              <a:buFontTx/>
              <a:buNone/>
              <a:tabLst>
                <a:tab pos="0" algn="l"/>
              </a:tabLst>
            </a:pPr>
            <a:r>
              <a:rPr lang="en-US" altLang="en-US" sz="1400" b="1" dirty="0"/>
              <a:t>The Artificial Lift Research and Development Council and its officers and trustees, and the Sucker Rod Pumping Steering Committee members, and their supporting organizations and companies (here-in-after referred to as the Sponsoring Organizations), and the author(s) of this Technical Presentation or Continuing Education Training Course and their company(</a:t>
            </a:r>
            <a:r>
              <a:rPr lang="en-US" altLang="en-US" sz="1400" b="1" dirty="0" err="1"/>
              <a:t>ies</a:t>
            </a:r>
            <a:r>
              <a:rPr lang="en-US" altLang="en-US" sz="1400" b="1" dirty="0"/>
              <a:t>), provide this presentation and/or training material at the Sucker Rod Pumping Workshop "as is" without any warranty of any kind, express or implied, as to the accuracy of the information or the products or services referred to by any presenter (in so far as such warranties may be excluded under any relevant law) and these members and their companies will not be liable for unlawful actions and any losses or damage that may result from use of any presentation as a consequence of any inaccuracies in, or any omission from, the information which therein may be contained.</a:t>
            </a:r>
          </a:p>
          <a:p>
            <a:pPr marL="0" indent="0">
              <a:lnSpc>
                <a:spcPct val="80000"/>
              </a:lnSpc>
              <a:spcAft>
                <a:spcPct val="60000"/>
              </a:spcAft>
              <a:buFontTx/>
              <a:buNone/>
              <a:tabLst>
                <a:tab pos="0" algn="l"/>
              </a:tabLst>
            </a:pPr>
            <a:r>
              <a:rPr lang="en-US" altLang="en-US" sz="1400" b="1" dirty="0"/>
              <a:t>The views, opinions, and conclusions expressed in these presentations and/or training materials are those of the author and not necessarily those of the Sponsoring Organizations.  The author is solely responsible for the content of the materials.</a:t>
            </a:r>
          </a:p>
          <a:p>
            <a:pPr marL="0" indent="0">
              <a:lnSpc>
                <a:spcPct val="80000"/>
              </a:lnSpc>
              <a:spcAft>
                <a:spcPct val="60000"/>
              </a:spcAft>
              <a:buFontTx/>
              <a:buNone/>
              <a:tabLst>
                <a:tab pos="0" algn="l"/>
              </a:tabLst>
            </a:pPr>
            <a:r>
              <a:rPr lang="en-US" altLang="en-US" sz="1400" b="1" dirty="0"/>
              <a:t>The Sponsoring Organizations cannot and do not warrant the accuracy of these documents beyond the source documents, although we do make every attempt to work from authoritative sources.   The Sponsoring Organizations provide these presentations and/or training materials as a service.  The Sponsoring Organizations make no representations or warranties, express or implied, with respect to the presentations and/or training materials, or any part thereof, including any warrantees of title, non-infringement of copyright or patent rights of others, merchantability, or fitness or suitability for any purpose. </a:t>
            </a:r>
          </a:p>
          <a:p>
            <a:pPr marL="0" indent="0">
              <a:lnSpc>
                <a:spcPct val="80000"/>
              </a:lnSpc>
              <a:tabLst>
                <a:tab pos="0" algn="l"/>
              </a:tabLst>
            </a:pPr>
            <a:endParaRPr lang="en-US" altLang="en-US" sz="1400" dirty="0"/>
          </a:p>
          <a:p>
            <a:pPr marL="0" indent="0">
              <a:lnSpc>
                <a:spcPct val="80000"/>
              </a:lnSpc>
              <a:buNone/>
              <a:tabLst>
                <a:tab pos="0" algn="l"/>
              </a:tabLst>
            </a:pPr>
            <a:endParaRPr lang="en-US" altLang="en-US" sz="1200" dirty="0"/>
          </a:p>
          <a:p>
            <a:pPr marL="0" indent="0">
              <a:lnSpc>
                <a:spcPct val="80000"/>
              </a:lnSpc>
              <a:buNone/>
              <a:tabLst>
                <a:tab pos="0" algn="l"/>
              </a:tabLst>
            </a:pPr>
            <a:endParaRPr lang="en-US" altLang="en-US" sz="1200" dirty="0"/>
          </a:p>
          <a:p>
            <a:pPr marL="0" indent="0">
              <a:lnSpc>
                <a:spcPct val="80000"/>
              </a:lnSpc>
              <a:buNone/>
              <a:tabLst>
                <a:tab pos="0" algn="l"/>
              </a:tabLst>
            </a:pPr>
            <a:endParaRPr lang="en-US" altLang="en-US" sz="1200" dirty="0"/>
          </a:p>
          <a:p>
            <a:pPr marL="0" indent="0">
              <a:lnSpc>
                <a:spcPct val="80000"/>
              </a:lnSpc>
              <a:buNone/>
              <a:tabLst>
                <a:tab pos="0" algn="l"/>
              </a:tabLst>
            </a:pPr>
            <a:endParaRPr lang="en-US" altLang="en-US" sz="1200" dirty="0"/>
          </a:p>
        </p:txBody>
      </p:sp>
    </p:spTree>
    <p:extLst>
      <p:ext uri="{BB962C8B-B14F-4D97-AF65-F5344CB8AC3E}">
        <p14:creationId xmlns:p14="http://schemas.microsoft.com/office/powerpoint/2010/main" val="3220735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00F4FE8D-DF2C-4688-B3C8-1EAEAB172446}"/>
              </a:ext>
            </a:extLst>
          </p:cNvPr>
          <p:cNvSpPr txBox="1">
            <a:spLocks/>
          </p:cNvSpPr>
          <p:nvPr/>
        </p:nvSpPr>
        <p:spPr>
          <a:xfrm>
            <a:off x="523911" y="335518"/>
            <a:ext cx="8351837" cy="5064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chemeClr val="bg1"/>
                </a:solidFill>
                <a:latin typeface="GE Inspira Pitch" panose="020F0603030400020203" pitchFamily="34" charset="0"/>
              </a:rPr>
              <a:t>Introduction &amp; Background</a:t>
            </a:r>
          </a:p>
        </p:txBody>
      </p:sp>
      <p:sp>
        <p:nvSpPr>
          <p:cNvPr id="9" name="TextBox 8">
            <a:extLst>
              <a:ext uri="{FF2B5EF4-FFF2-40B4-BE49-F238E27FC236}">
                <a16:creationId xmlns:a16="http://schemas.microsoft.com/office/drawing/2014/main" id="{7C6CC3D6-70A9-4510-A42C-C152AB1D4901}"/>
              </a:ext>
            </a:extLst>
          </p:cNvPr>
          <p:cNvSpPr txBox="1"/>
          <p:nvPr/>
        </p:nvSpPr>
        <p:spPr>
          <a:xfrm>
            <a:off x="540187" y="1259503"/>
            <a:ext cx="3879413" cy="4401205"/>
          </a:xfrm>
          <a:prstGeom prst="rect">
            <a:avLst/>
          </a:prstGeom>
          <a:noFill/>
        </p:spPr>
        <p:txBody>
          <a:bodyPr wrap="square" rtlCol="0">
            <a:spAutoFit/>
          </a:bodyPr>
          <a:lstStyle/>
          <a:p>
            <a:r>
              <a:rPr lang="en-US" sz="2000" dirty="0">
                <a:solidFill>
                  <a:srgbClr val="FFFF00"/>
                </a:solidFill>
              </a:rPr>
              <a:t>Work done at the surface is not equal to the work done at the pump.</a:t>
            </a:r>
          </a:p>
          <a:p>
            <a:r>
              <a:rPr lang="en-US" sz="2000" dirty="0">
                <a:solidFill>
                  <a:schemeClr val="bg1"/>
                </a:solidFill>
              </a:rPr>
              <a:t>Because of the elasticity, the rod string will compress and extend as the pumping unit goes up and down. </a:t>
            </a:r>
          </a:p>
          <a:p>
            <a:r>
              <a:rPr lang="en-US" sz="2000" dirty="0">
                <a:solidFill>
                  <a:schemeClr val="bg1"/>
                </a:solidFill>
              </a:rPr>
              <a:t>Essentially, the tapered rod string stretches and compresses, as the stress waves, created through the dynamics of pumping cycle, go up and down the rod string at the speed of sound.</a:t>
            </a:r>
          </a:p>
        </p:txBody>
      </p:sp>
      <p:sp>
        <p:nvSpPr>
          <p:cNvPr id="4" name="Slide Number Placeholder 3">
            <a:extLst>
              <a:ext uri="{FF2B5EF4-FFF2-40B4-BE49-F238E27FC236}">
                <a16:creationId xmlns:a16="http://schemas.microsoft.com/office/drawing/2014/main" id="{ADAEA3A1-0961-4391-A92A-91B9530821EF}"/>
              </a:ext>
            </a:extLst>
          </p:cNvPr>
          <p:cNvSpPr>
            <a:spLocks noGrp="1"/>
          </p:cNvSpPr>
          <p:nvPr>
            <p:ph type="sldNum" sz="quarter" idx="12"/>
          </p:nvPr>
        </p:nvSpPr>
        <p:spPr/>
        <p:txBody>
          <a:bodyPr/>
          <a:lstStyle/>
          <a:p>
            <a:fld id="{0988314B-B0F1-4905-BFA6-17EFE31B6DEA}" type="slidenum">
              <a:rPr lang="en-US" smtClean="0"/>
              <a:t>3</a:t>
            </a:fld>
            <a:endParaRPr lang="en-US"/>
          </a:p>
        </p:txBody>
      </p:sp>
      <p:pic>
        <p:nvPicPr>
          <p:cNvPr id="8" name="Picture 5">
            <a:extLst>
              <a:ext uri="{FF2B5EF4-FFF2-40B4-BE49-F238E27FC236}">
                <a16:creationId xmlns:a16="http://schemas.microsoft.com/office/drawing/2014/main" id="{8836B59C-88C6-4FB1-A588-6907AB288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493" y="1407521"/>
            <a:ext cx="2657573" cy="4585133"/>
          </a:xfrm>
          <a:prstGeom prst="rect">
            <a:avLst/>
          </a:prstGeom>
          <a:noFill/>
          <a:ln w="38100">
            <a:solidFill>
              <a:srgbClr val="4C4C4C"/>
            </a:solidFill>
            <a:miter lim="800000"/>
            <a:headEnd/>
            <a:tailEnd/>
          </a:ln>
          <a:extLst>
            <a:ext uri="{909E8E84-426E-40DD-AFC4-6F175D3DCCD1}">
              <a14:hiddenFill xmlns:a14="http://schemas.microsoft.com/office/drawing/2010/main">
                <a:solidFill>
                  <a:schemeClr val="accent1"/>
                </a:solidFill>
              </a14:hiddenFill>
            </a:ext>
          </a:extLst>
        </p:spPr>
      </p:pic>
      <p:sp>
        <p:nvSpPr>
          <p:cNvPr id="10" name="Footer Placeholder 4">
            <a:extLst>
              <a:ext uri="{FF2B5EF4-FFF2-40B4-BE49-F238E27FC236}">
                <a16:creationId xmlns:a16="http://schemas.microsoft.com/office/drawing/2014/main" id="{7FA1E229-99B9-4877-BC2F-1BE758DE2E97}"/>
              </a:ext>
            </a:extLst>
          </p:cNvPr>
          <p:cNvSpPr>
            <a:spLocks noGrp="1"/>
          </p:cNvSpPr>
          <p:nvPr>
            <p:ph type="ftr" sz="quarter" idx="11"/>
          </p:nvPr>
        </p:nvSpPr>
        <p:spPr>
          <a:xfrm>
            <a:off x="2266545" y="6324600"/>
            <a:ext cx="4990289" cy="235086"/>
          </a:xfrm>
        </p:spPr>
        <p:txBody>
          <a:bodyPr/>
          <a:lstStyle/>
          <a:p>
            <a:pPr>
              <a:spcAft>
                <a:spcPct val="0"/>
              </a:spcAft>
              <a:buFontTx/>
              <a:buNone/>
            </a:pPr>
            <a:r>
              <a:rPr lang="en-US" altLang="en-US" sz="1200" dirty="0">
                <a:solidFill>
                  <a:srgbClr val="FFFF00"/>
                </a:solidFill>
                <a:cs typeface="Arial" charset="0"/>
              </a:rPr>
              <a:t>2019 Sucker Rod Pumping Workshop</a:t>
            </a:r>
          </a:p>
          <a:p>
            <a:pPr>
              <a:spcAft>
                <a:spcPct val="0"/>
              </a:spcAft>
              <a:buFontTx/>
              <a:buNone/>
            </a:pPr>
            <a:r>
              <a:rPr lang="en-US" altLang="en-US" sz="1200" dirty="0">
                <a:solidFill>
                  <a:srgbClr val="FFFF00"/>
                </a:solidFill>
                <a:cs typeface="Arial" charset="0"/>
              </a:rPr>
              <a:t>Oklahoma City, OK</a:t>
            </a:r>
          </a:p>
        </p:txBody>
      </p:sp>
      <p:sp>
        <p:nvSpPr>
          <p:cNvPr id="11" name="Date Placeholder 5">
            <a:extLst>
              <a:ext uri="{FF2B5EF4-FFF2-40B4-BE49-F238E27FC236}">
                <a16:creationId xmlns:a16="http://schemas.microsoft.com/office/drawing/2014/main" id="{767A8A6B-E3B8-4A61-B691-5F35AE202704}"/>
              </a:ext>
            </a:extLst>
          </p:cNvPr>
          <p:cNvSpPr>
            <a:spLocks noGrp="1"/>
          </p:cNvSpPr>
          <p:nvPr>
            <p:ph type="dt" sz="half" idx="10"/>
          </p:nvPr>
        </p:nvSpPr>
        <p:spPr>
          <a:xfrm>
            <a:off x="152400" y="6356351"/>
            <a:ext cx="1981200" cy="349250"/>
          </a:xfrm>
        </p:spPr>
        <p:txBody>
          <a:bodyPr/>
          <a:lstStyle/>
          <a:p>
            <a:pPr>
              <a:spcAft>
                <a:spcPct val="0"/>
              </a:spcAft>
              <a:buFontTx/>
              <a:buNone/>
            </a:pPr>
            <a:r>
              <a:rPr lang="en-US" altLang="en-US" sz="1200" dirty="0">
                <a:solidFill>
                  <a:srgbClr val="FFFF00"/>
                </a:solidFill>
                <a:cs typeface="Arial" charset="0"/>
              </a:rPr>
              <a:t>Sept. 9 - 12, 2019</a:t>
            </a:r>
          </a:p>
        </p:txBody>
      </p:sp>
    </p:spTree>
    <p:extLst>
      <p:ext uri="{BB962C8B-B14F-4D97-AF65-F5344CB8AC3E}">
        <p14:creationId xmlns:p14="http://schemas.microsoft.com/office/powerpoint/2010/main" val="298913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FB43076-D858-44ED-931A-AD498779F2D9}"/>
              </a:ext>
            </a:extLst>
          </p:cNvPr>
          <p:cNvSpPr txBox="1">
            <a:spLocks/>
          </p:cNvSpPr>
          <p:nvPr/>
        </p:nvSpPr>
        <p:spPr>
          <a:xfrm>
            <a:off x="493053" y="369658"/>
            <a:ext cx="8351837" cy="5064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chemeClr val="bg1"/>
                </a:solidFill>
                <a:latin typeface="GE Inspira Pitch" panose="020F0603030400020203" pitchFamily="34" charset="0"/>
              </a:rPr>
              <a:t>Introduction &amp; Background</a:t>
            </a:r>
          </a:p>
        </p:txBody>
      </p:sp>
      <p:sp>
        <p:nvSpPr>
          <p:cNvPr id="2" name="TextBox 1">
            <a:extLst>
              <a:ext uri="{FF2B5EF4-FFF2-40B4-BE49-F238E27FC236}">
                <a16:creationId xmlns:a16="http://schemas.microsoft.com/office/drawing/2014/main" id="{1269D47C-C408-4DB3-A94C-7B862180020D}"/>
              </a:ext>
            </a:extLst>
          </p:cNvPr>
          <p:cNvSpPr txBox="1"/>
          <p:nvPr/>
        </p:nvSpPr>
        <p:spPr>
          <a:xfrm>
            <a:off x="3883740" y="1306919"/>
            <a:ext cx="5148419" cy="5016758"/>
          </a:xfrm>
          <a:prstGeom prst="rect">
            <a:avLst/>
          </a:prstGeom>
          <a:noFill/>
        </p:spPr>
        <p:txBody>
          <a:bodyPr wrap="square" rtlCol="0">
            <a:spAutoFit/>
          </a:bodyPr>
          <a:lstStyle/>
          <a:p>
            <a:r>
              <a:rPr lang="en-US" sz="2000" dirty="0">
                <a:solidFill>
                  <a:schemeClr val="bg1"/>
                </a:solidFill>
              </a:rPr>
              <a:t>At the surface, a dynamometer and position sensor record the position and load data. </a:t>
            </a:r>
          </a:p>
          <a:p>
            <a:endParaRPr lang="en-US" sz="2000" dirty="0">
              <a:solidFill>
                <a:schemeClr val="bg1"/>
              </a:solidFill>
            </a:endParaRPr>
          </a:p>
          <a:p>
            <a:r>
              <a:rPr lang="en-US" sz="2000" dirty="0">
                <a:solidFill>
                  <a:schemeClr val="bg1"/>
                </a:solidFill>
              </a:rPr>
              <a:t>Unfortunately, similar recording of downhole position and load data is not commonly available since it requires a downhole dynamometer tool to be placed in the bottom of the rod string. </a:t>
            </a:r>
          </a:p>
          <a:p>
            <a:endParaRPr lang="en-US" sz="2000" dirty="0">
              <a:solidFill>
                <a:schemeClr val="bg1"/>
              </a:solidFill>
            </a:endParaRPr>
          </a:p>
          <a:p>
            <a:r>
              <a:rPr lang="en-US" sz="2000" dirty="0">
                <a:solidFill>
                  <a:schemeClr val="bg1"/>
                </a:solidFill>
              </a:rPr>
              <a:t>However…</a:t>
            </a:r>
            <a:r>
              <a:rPr lang="en-US" sz="2000" dirty="0">
                <a:solidFill>
                  <a:srgbClr val="FFFF00"/>
                </a:solidFill>
              </a:rPr>
              <a:t>Deviated downhole data can be recorded with BHGE high temperature/memory dynamometer tool.</a:t>
            </a:r>
          </a:p>
          <a:p>
            <a:endParaRPr lang="en-US" sz="2000" dirty="0">
              <a:solidFill>
                <a:schemeClr val="bg1"/>
              </a:solidFill>
            </a:endParaRPr>
          </a:p>
          <a:p>
            <a:r>
              <a:rPr lang="en-US" sz="2000" dirty="0">
                <a:solidFill>
                  <a:schemeClr val="bg1"/>
                </a:solidFill>
              </a:rPr>
              <a:t>Traditionally, downhole data is calculated using surface data using the 1D damped wave equation.</a:t>
            </a:r>
          </a:p>
        </p:txBody>
      </p:sp>
      <p:sp>
        <p:nvSpPr>
          <p:cNvPr id="9" name="Slide Number Placeholder 8">
            <a:extLst>
              <a:ext uri="{FF2B5EF4-FFF2-40B4-BE49-F238E27FC236}">
                <a16:creationId xmlns:a16="http://schemas.microsoft.com/office/drawing/2014/main" id="{99634F6D-9D04-47B8-8589-EB20309F55C0}"/>
              </a:ext>
            </a:extLst>
          </p:cNvPr>
          <p:cNvSpPr>
            <a:spLocks noGrp="1"/>
          </p:cNvSpPr>
          <p:nvPr>
            <p:ph type="sldNum" sz="quarter" idx="12"/>
          </p:nvPr>
        </p:nvSpPr>
        <p:spPr/>
        <p:txBody>
          <a:bodyPr/>
          <a:lstStyle/>
          <a:p>
            <a:fld id="{0988314B-B0F1-4905-BFA6-17EFE31B6DEA}" type="slidenum">
              <a:rPr lang="en-US" smtClean="0"/>
              <a:t>4</a:t>
            </a:fld>
            <a:endParaRPr lang="en-US"/>
          </a:p>
        </p:txBody>
      </p:sp>
      <p:pic>
        <p:nvPicPr>
          <p:cNvPr id="11" name="Picture 10">
            <a:extLst>
              <a:ext uri="{FF2B5EF4-FFF2-40B4-BE49-F238E27FC236}">
                <a16:creationId xmlns:a16="http://schemas.microsoft.com/office/drawing/2014/main" id="{2B1E05C9-E707-4CC5-89B7-0CF76A4681EE}"/>
              </a:ext>
            </a:extLst>
          </p:cNvPr>
          <p:cNvPicPr>
            <a:picLocks noChangeAspect="1"/>
          </p:cNvPicPr>
          <p:nvPr/>
        </p:nvPicPr>
        <p:blipFill>
          <a:blip r:embed="rId2"/>
          <a:stretch>
            <a:fillRect/>
          </a:stretch>
        </p:blipFill>
        <p:spPr>
          <a:xfrm>
            <a:off x="484175" y="1318016"/>
            <a:ext cx="2909411" cy="4804468"/>
          </a:xfrm>
          <a:prstGeom prst="rect">
            <a:avLst/>
          </a:prstGeom>
        </p:spPr>
      </p:pic>
      <p:sp>
        <p:nvSpPr>
          <p:cNvPr id="8" name="Footer Placeholder 4">
            <a:extLst>
              <a:ext uri="{FF2B5EF4-FFF2-40B4-BE49-F238E27FC236}">
                <a16:creationId xmlns:a16="http://schemas.microsoft.com/office/drawing/2014/main" id="{E19636C7-5B95-427F-B668-6840301799F0}"/>
              </a:ext>
            </a:extLst>
          </p:cNvPr>
          <p:cNvSpPr>
            <a:spLocks noGrp="1"/>
          </p:cNvSpPr>
          <p:nvPr>
            <p:ph type="ftr" sz="quarter" idx="11"/>
          </p:nvPr>
        </p:nvSpPr>
        <p:spPr>
          <a:xfrm>
            <a:off x="2266545" y="6324600"/>
            <a:ext cx="4990289" cy="235086"/>
          </a:xfrm>
        </p:spPr>
        <p:txBody>
          <a:bodyPr/>
          <a:lstStyle/>
          <a:p>
            <a:pPr>
              <a:spcAft>
                <a:spcPct val="0"/>
              </a:spcAft>
              <a:buFontTx/>
              <a:buNone/>
            </a:pPr>
            <a:r>
              <a:rPr lang="en-US" altLang="en-US" sz="1200" dirty="0">
                <a:solidFill>
                  <a:srgbClr val="FFFF00"/>
                </a:solidFill>
                <a:cs typeface="Arial" charset="0"/>
              </a:rPr>
              <a:t>2019 Sucker Rod Pumping Workshop</a:t>
            </a:r>
          </a:p>
          <a:p>
            <a:pPr>
              <a:spcAft>
                <a:spcPct val="0"/>
              </a:spcAft>
              <a:buFontTx/>
              <a:buNone/>
            </a:pPr>
            <a:r>
              <a:rPr lang="en-US" altLang="en-US" sz="1200" dirty="0">
                <a:solidFill>
                  <a:srgbClr val="FFFF00"/>
                </a:solidFill>
                <a:cs typeface="Arial" charset="0"/>
              </a:rPr>
              <a:t>Oklahoma City, OK</a:t>
            </a:r>
          </a:p>
        </p:txBody>
      </p:sp>
      <p:sp>
        <p:nvSpPr>
          <p:cNvPr id="10" name="Date Placeholder 5">
            <a:extLst>
              <a:ext uri="{FF2B5EF4-FFF2-40B4-BE49-F238E27FC236}">
                <a16:creationId xmlns:a16="http://schemas.microsoft.com/office/drawing/2014/main" id="{99330294-F091-459C-A9D3-037BC7F3D2D7}"/>
              </a:ext>
            </a:extLst>
          </p:cNvPr>
          <p:cNvSpPr>
            <a:spLocks noGrp="1"/>
          </p:cNvSpPr>
          <p:nvPr>
            <p:ph type="dt" sz="half" idx="10"/>
          </p:nvPr>
        </p:nvSpPr>
        <p:spPr>
          <a:xfrm>
            <a:off x="152400" y="6356351"/>
            <a:ext cx="1981200" cy="349250"/>
          </a:xfrm>
        </p:spPr>
        <p:txBody>
          <a:bodyPr/>
          <a:lstStyle/>
          <a:p>
            <a:pPr>
              <a:spcAft>
                <a:spcPct val="0"/>
              </a:spcAft>
              <a:buFontTx/>
              <a:buNone/>
            </a:pPr>
            <a:r>
              <a:rPr lang="en-US" altLang="en-US" sz="1200" dirty="0">
                <a:solidFill>
                  <a:srgbClr val="FFFF00"/>
                </a:solidFill>
                <a:cs typeface="Arial" charset="0"/>
              </a:rPr>
              <a:t>Sept. 9 - 12, 2019</a:t>
            </a:r>
          </a:p>
        </p:txBody>
      </p:sp>
    </p:spTree>
    <p:extLst>
      <p:ext uri="{BB962C8B-B14F-4D97-AF65-F5344CB8AC3E}">
        <p14:creationId xmlns:p14="http://schemas.microsoft.com/office/powerpoint/2010/main" val="4126009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FB43076-D858-44ED-931A-AD498779F2D9}"/>
              </a:ext>
            </a:extLst>
          </p:cNvPr>
          <p:cNvSpPr txBox="1">
            <a:spLocks/>
          </p:cNvSpPr>
          <p:nvPr/>
        </p:nvSpPr>
        <p:spPr>
          <a:xfrm>
            <a:off x="512594" y="338078"/>
            <a:ext cx="8351837" cy="5064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chemeClr val="bg1"/>
                </a:solidFill>
                <a:latin typeface="GE Inspira Pitch" panose="020F0603030400020203" pitchFamily="34" charset="0"/>
              </a:rPr>
              <a:t>Downhole Data </a:t>
            </a:r>
          </a:p>
        </p:txBody>
      </p:sp>
      <p:sp>
        <p:nvSpPr>
          <p:cNvPr id="4" name="Slide Number Placeholder 3">
            <a:extLst>
              <a:ext uri="{FF2B5EF4-FFF2-40B4-BE49-F238E27FC236}">
                <a16:creationId xmlns:a16="http://schemas.microsoft.com/office/drawing/2014/main" id="{59736A23-FA19-4571-9DB9-931361B5D8DC}"/>
              </a:ext>
            </a:extLst>
          </p:cNvPr>
          <p:cNvSpPr>
            <a:spLocks noGrp="1"/>
          </p:cNvSpPr>
          <p:nvPr>
            <p:ph type="sldNum" sz="quarter" idx="12"/>
          </p:nvPr>
        </p:nvSpPr>
        <p:spPr/>
        <p:txBody>
          <a:bodyPr/>
          <a:lstStyle/>
          <a:p>
            <a:fld id="{0988314B-B0F1-4905-BFA6-17EFE31B6DEA}" type="slidenum">
              <a:rPr lang="en-US" smtClean="0"/>
              <a:t>5</a:t>
            </a:fld>
            <a:endParaRPr lang="en-US"/>
          </a:p>
        </p:txBody>
      </p:sp>
      <p:pic>
        <p:nvPicPr>
          <p:cNvPr id="9" name="Picture 8">
            <a:extLst>
              <a:ext uri="{FF2B5EF4-FFF2-40B4-BE49-F238E27FC236}">
                <a16:creationId xmlns:a16="http://schemas.microsoft.com/office/drawing/2014/main" id="{F68BAF59-0338-488E-9F3E-808A3A7A8C8A}"/>
              </a:ext>
            </a:extLst>
          </p:cNvPr>
          <p:cNvPicPr/>
          <p:nvPr/>
        </p:nvPicPr>
        <p:blipFill>
          <a:blip r:embed="rId2">
            <a:extLst>
              <a:ext uri="{28A0092B-C50C-407E-A947-70E740481C1C}">
                <a14:useLocalDpi xmlns:a14="http://schemas.microsoft.com/office/drawing/2010/main" val="0"/>
              </a:ext>
            </a:extLst>
          </a:blip>
          <a:stretch>
            <a:fillRect/>
          </a:stretch>
        </p:blipFill>
        <p:spPr>
          <a:xfrm>
            <a:off x="4308093" y="1748666"/>
            <a:ext cx="4539988" cy="3640008"/>
          </a:xfrm>
          <a:prstGeom prst="rect">
            <a:avLst/>
          </a:prstGeom>
          <a:ln w="15875">
            <a:solidFill>
              <a:schemeClr val="tx1"/>
            </a:solidFill>
          </a:ln>
        </p:spPr>
      </p:pic>
      <p:sp>
        <p:nvSpPr>
          <p:cNvPr id="10" name="TextBox 9">
            <a:extLst>
              <a:ext uri="{FF2B5EF4-FFF2-40B4-BE49-F238E27FC236}">
                <a16:creationId xmlns:a16="http://schemas.microsoft.com/office/drawing/2014/main" id="{8FF7D242-6CCB-4F53-9AFA-D4EFFADB979F}"/>
              </a:ext>
            </a:extLst>
          </p:cNvPr>
          <p:cNvSpPr txBox="1"/>
          <p:nvPr/>
        </p:nvSpPr>
        <p:spPr>
          <a:xfrm>
            <a:off x="295919" y="1780417"/>
            <a:ext cx="3675362" cy="3785652"/>
          </a:xfrm>
          <a:prstGeom prst="rect">
            <a:avLst/>
          </a:prstGeom>
          <a:noFill/>
        </p:spPr>
        <p:txBody>
          <a:bodyPr wrap="square" rtlCol="0">
            <a:spAutoFit/>
          </a:bodyPr>
          <a:lstStyle/>
          <a:p>
            <a:r>
              <a:rPr lang="en-US" sz="2000" dirty="0">
                <a:solidFill>
                  <a:schemeClr val="bg1"/>
                </a:solidFill>
              </a:rPr>
              <a:t>Downhole data processing is a more accurate, reliable and robust way of optimizing reciprocating rod lift wells. </a:t>
            </a:r>
          </a:p>
          <a:p>
            <a:r>
              <a:rPr lang="en-US" sz="2000" dirty="0">
                <a:solidFill>
                  <a:schemeClr val="bg1"/>
                </a:solidFill>
              </a:rPr>
              <a:t>Key control parameters must be extracted from downhole data such as:</a:t>
            </a:r>
          </a:p>
          <a:p>
            <a:pPr marL="285750" indent="-285750">
              <a:buFont typeface="Arial" panose="020B0604020202020204" pitchFamily="34" charset="0"/>
              <a:buChar char="•"/>
            </a:pPr>
            <a:r>
              <a:rPr lang="en-US" sz="2000" dirty="0">
                <a:solidFill>
                  <a:schemeClr val="bg1"/>
                </a:solidFill>
              </a:rPr>
              <a:t>Pump fillage</a:t>
            </a:r>
          </a:p>
          <a:p>
            <a:pPr marL="285750" indent="-285750">
              <a:buFont typeface="Arial" panose="020B0604020202020204" pitchFamily="34" charset="0"/>
              <a:buChar char="•"/>
            </a:pPr>
            <a:r>
              <a:rPr lang="en-US" sz="2000" dirty="0">
                <a:solidFill>
                  <a:schemeClr val="bg1"/>
                </a:solidFill>
              </a:rPr>
              <a:t>Pump intake pressure (PIP)</a:t>
            </a:r>
          </a:p>
          <a:p>
            <a:pPr marL="285750" indent="-285750">
              <a:buFont typeface="Arial" panose="020B0604020202020204" pitchFamily="34" charset="0"/>
              <a:buChar char="•"/>
            </a:pPr>
            <a:r>
              <a:rPr lang="en-US" sz="2000" dirty="0">
                <a:solidFill>
                  <a:schemeClr val="bg1"/>
                </a:solidFill>
              </a:rPr>
              <a:t>Fluid load</a:t>
            </a:r>
          </a:p>
          <a:p>
            <a:pPr marL="285750" indent="-285750">
              <a:buFont typeface="Arial" panose="020B0604020202020204" pitchFamily="34" charset="0"/>
              <a:buChar char="•"/>
            </a:pPr>
            <a:r>
              <a:rPr lang="en-US" sz="2000" dirty="0">
                <a:solidFill>
                  <a:schemeClr val="bg1"/>
                </a:solidFill>
              </a:rPr>
              <a:t>Inferred production </a:t>
            </a:r>
          </a:p>
          <a:p>
            <a:pPr marL="285750" indent="-285750">
              <a:buFont typeface="Arial" panose="020B0604020202020204" pitchFamily="34" charset="0"/>
              <a:buChar char="•"/>
            </a:pPr>
            <a:r>
              <a:rPr lang="en-US" sz="2000" dirty="0">
                <a:solidFill>
                  <a:schemeClr val="bg1"/>
                </a:solidFill>
              </a:rPr>
              <a:t>Volumetric displacement </a:t>
            </a:r>
          </a:p>
        </p:txBody>
      </p:sp>
      <p:sp>
        <p:nvSpPr>
          <p:cNvPr id="8" name="Footer Placeholder 4">
            <a:extLst>
              <a:ext uri="{FF2B5EF4-FFF2-40B4-BE49-F238E27FC236}">
                <a16:creationId xmlns:a16="http://schemas.microsoft.com/office/drawing/2014/main" id="{F246449C-5D3C-41C9-9192-906A47B6DD2C}"/>
              </a:ext>
            </a:extLst>
          </p:cNvPr>
          <p:cNvSpPr>
            <a:spLocks noGrp="1"/>
          </p:cNvSpPr>
          <p:nvPr>
            <p:ph type="ftr" sz="quarter" idx="11"/>
          </p:nvPr>
        </p:nvSpPr>
        <p:spPr>
          <a:xfrm>
            <a:off x="2266545" y="6324600"/>
            <a:ext cx="4990289" cy="235086"/>
          </a:xfrm>
        </p:spPr>
        <p:txBody>
          <a:bodyPr/>
          <a:lstStyle/>
          <a:p>
            <a:pPr>
              <a:spcAft>
                <a:spcPct val="0"/>
              </a:spcAft>
              <a:buFontTx/>
              <a:buNone/>
            </a:pPr>
            <a:r>
              <a:rPr lang="en-US" altLang="en-US" sz="1200" dirty="0">
                <a:solidFill>
                  <a:srgbClr val="FFFF00"/>
                </a:solidFill>
                <a:cs typeface="Arial" charset="0"/>
              </a:rPr>
              <a:t>2019 Sucker Rod Pumping Workshop</a:t>
            </a:r>
          </a:p>
          <a:p>
            <a:pPr>
              <a:spcAft>
                <a:spcPct val="0"/>
              </a:spcAft>
              <a:buFontTx/>
              <a:buNone/>
            </a:pPr>
            <a:r>
              <a:rPr lang="en-US" altLang="en-US" sz="1200" dirty="0">
                <a:solidFill>
                  <a:srgbClr val="FFFF00"/>
                </a:solidFill>
                <a:cs typeface="Arial" charset="0"/>
              </a:rPr>
              <a:t>Oklahoma City, OK</a:t>
            </a:r>
          </a:p>
        </p:txBody>
      </p:sp>
      <p:sp>
        <p:nvSpPr>
          <p:cNvPr id="11" name="Date Placeholder 5">
            <a:extLst>
              <a:ext uri="{FF2B5EF4-FFF2-40B4-BE49-F238E27FC236}">
                <a16:creationId xmlns:a16="http://schemas.microsoft.com/office/drawing/2014/main" id="{3109932A-469A-499B-8AB4-3EA39C9E2FF0}"/>
              </a:ext>
            </a:extLst>
          </p:cNvPr>
          <p:cNvSpPr>
            <a:spLocks noGrp="1"/>
          </p:cNvSpPr>
          <p:nvPr>
            <p:ph type="dt" sz="half" idx="10"/>
          </p:nvPr>
        </p:nvSpPr>
        <p:spPr>
          <a:xfrm>
            <a:off x="152400" y="6356351"/>
            <a:ext cx="1981200" cy="349250"/>
          </a:xfrm>
        </p:spPr>
        <p:txBody>
          <a:bodyPr/>
          <a:lstStyle/>
          <a:p>
            <a:pPr>
              <a:spcAft>
                <a:spcPct val="0"/>
              </a:spcAft>
              <a:buFontTx/>
              <a:buNone/>
            </a:pPr>
            <a:r>
              <a:rPr lang="en-US" altLang="en-US" sz="1200" dirty="0">
                <a:solidFill>
                  <a:srgbClr val="FFFF00"/>
                </a:solidFill>
                <a:cs typeface="Arial" charset="0"/>
              </a:rPr>
              <a:t>Sept. 9 - 12, 2019</a:t>
            </a:r>
          </a:p>
        </p:txBody>
      </p:sp>
    </p:spTree>
    <p:extLst>
      <p:ext uri="{BB962C8B-B14F-4D97-AF65-F5344CB8AC3E}">
        <p14:creationId xmlns:p14="http://schemas.microsoft.com/office/powerpoint/2010/main" val="669277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FB43076-D858-44ED-931A-AD498779F2D9}"/>
              </a:ext>
            </a:extLst>
          </p:cNvPr>
          <p:cNvSpPr txBox="1">
            <a:spLocks/>
          </p:cNvSpPr>
          <p:nvPr/>
        </p:nvSpPr>
        <p:spPr>
          <a:xfrm>
            <a:off x="422932" y="399255"/>
            <a:ext cx="8351837" cy="5064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chemeClr val="bg1"/>
                </a:solidFill>
                <a:latin typeface="GE Inspira Pitch" panose="020F0603030400020203" pitchFamily="34" charset="0"/>
              </a:rPr>
              <a:t>Control Parameters</a:t>
            </a:r>
          </a:p>
        </p:txBody>
      </p:sp>
      <p:sp>
        <p:nvSpPr>
          <p:cNvPr id="4" name="Slide Number Placeholder 3">
            <a:extLst>
              <a:ext uri="{FF2B5EF4-FFF2-40B4-BE49-F238E27FC236}">
                <a16:creationId xmlns:a16="http://schemas.microsoft.com/office/drawing/2014/main" id="{76241BE1-7BEE-4ED3-B588-1906285A1DAB}"/>
              </a:ext>
            </a:extLst>
          </p:cNvPr>
          <p:cNvSpPr>
            <a:spLocks noGrp="1"/>
          </p:cNvSpPr>
          <p:nvPr>
            <p:ph type="sldNum" sz="quarter" idx="12"/>
          </p:nvPr>
        </p:nvSpPr>
        <p:spPr/>
        <p:txBody>
          <a:bodyPr/>
          <a:lstStyle/>
          <a:p>
            <a:fld id="{0988314B-B0F1-4905-BFA6-17EFE31B6DEA}" type="slidenum">
              <a:rPr lang="en-US" smtClean="0"/>
              <a:t>6</a:t>
            </a:fld>
            <a:endParaRPr lang="en-US"/>
          </a:p>
        </p:txBody>
      </p:sp>
      <p:sp>
        <p:nvSpPr>
          <p:cNvPr id="6" name="TextBox 5">
            <a:extLst>
              <a:ext uri="{FF2B5EF4-FFF2-40B4-BE49-F238E27FC236}">
                <a16:creationId xmlns:a16="http://schemas.microsoft.com/office/drawing/2014/main" id="{112DAFD5-0F6A-4094-A1F4-614D546FF306}"/>
              </a:ext>
            </a:extLst>
          </p:cNvPr>
          <p:cNvSpPr txBox="1"/>
          <p:nvPr/>
        </p:nvSpPr>
        <p:spPr>
          <a:xfrm>
            <a:off x="388161" y="1240369"/>
            <a:ext cx="8405539" cy="5078313"/>
          </a:xfrm>
          <a:prstGeom prst="rect">
            <a:avLst/>
          </a:prstGeom>
          <a:noFill/>
        </p:spPr>
        <p:txBody>
          <a:bodyPr wrap="square" rtlCol="0">
            <a:spAutoFit/>
          </a:bodyPr>
          <a:lstStyle/>
          <a:p>
            <a:r>
              <a:rPr lang="en-US" dirty="0">
                <a:solidFill>
                  <a:schemeClr val="bg1"/>
                </a:solidFill>
              </a:rPr>
              <a:t>Fluid load – F0  	</a:t>
            </a:r>
          </a:p>
          <a:p>
            <a:pPr marL="2114550" lvl="4" indent="-285750">
              <a:buFont typeface="Wingdings" panose="05000000000000000000" pitchFamily="2" charset="2"/>
              <a:buChar char="Ø"/>
            </a:pPr>
            <a:r>
              <a:rPr lang="en-US" dirty="0">
                <a:solidFill>
                  <a:schemeClr val="bg1"/>
                </a:solidFill>
              </a:rPr>
              <a:t>	excess friction detection </a:t>
            </a:r>
          </a:p>
          <a:p>
            <a:pPr marL="2114550" lvl="4" indent="-285750">
              <a:buFont typeface="Wingdings" panose="05000000000000000000" pitchFamily="2" charset="2"/>
              <a:buChar char="Ø"/>
            </a:pPr>
            <a:r>
              <a:rPr lang="en-US" dirty="0">
                <a:solidFill>
                  <a:schemeClr val="bg1"/>
                </a:solidFill>
              </a:rPr>
              <a:t>	validation of viscous damping forces </a:t>
            </a:r>
          </a:p>
          <a:p>
            <a:pPr marL="2114550" lvl="4" indent="-285750">
              <a:buFont typeface="Wingdings" panose="05000000000000000000" pitchFamily="2" charset="2"/>
              <a:buChar char="Ø"/>
            </a:pPr>
            <a:r>
              <a:rPr lang="en-US" dirty="0">
                <a:solidFill>
                  <a:schemeClr val="bg1"/>
                </a:solidFill>
              </a:rPr>
              <a:t>	calculate inferred production, efficiency, fluid level…</a:t>
            </a:r>
          </a:p>
          <a:p>
            <a:r>
              <a:rPr lang="en-US" dirty="0">
                <a:solidFill>
                  <a:schemeClr val="bg1"/>
                </a:solidFill>
              </a:rPr>
              <a:t>Netstroke – Ns</a:t>
            </a:r>
          </a:p>
          <a:p>
            <a:pPr marL="2114550" lvl="4" indent="-285750">
              <a:buFont typeface="Wingdings" panose="05000000000000000000" pitchFamily="2" charset="2"/>
              <a:buChar char="Ø"/>
            </a:pPr>
            <a:r>
              <a:rPr lang="en-US" dirty="0">
                <a:solidFill>
                  <a:schemeClr val="bg1"/>
                </a:solidFill>
              </a:rPr>
              <a:t>	plunger travel</a:t>
            </a:r>
          </a:p>
          <a:p>
            <a:pPr marL="2114550" lvl="4" indent="-285750">
              <a:buFont typeface="Wingdings" panose="05000000000000000000" pitchFamily="2" charset="2"/>
              <a:buChar char="Ø"/>
            </a:pPr>
            <a:r>
              <a:rPr lang="en-US" dirty="0">
                <a:solidFill>
                  <a:schemeClr val="bg1"/>
                </a:solidFill>
              </a:rPr>
              <a:t>	calculate inferred production, efficiency…</a:t>
            </a:r>
          </a:p>
          <a:p>
            <a:r>
              <a:rPr lang="en-US" dirty="0">
                <a:solidFill>
                  <a:schemeClr val="bg1"/>
                </a:solidFill>
              </a:rPr>
              <a:t>Standing valve opening – SVO</a:t>
            </a:r>
          </a:p>
          <a:p>
            <a:pPr marL="2114550" lvl="4" indent="-285750">
              <a:buFont typeface="Wingdings" panose="05000000000000000000" pitchFamily="2" charset="2"/>
              <a:buChar char="Ø"/>
            </a:pPr>
            <a:r>
              <a:rPr lang="en-US" dirty="0">
                <a:solidFill>
                  <a:schemeClr val="bg1"/>
                </a:solidFill>
              </a:rPr>
              <a:t>	unanchored tubing/rod stretch</a:t>
            </a:r>
          </a:p>
          <a:p>
            <a:pPr marL="2114550" lvl="4" indent="-285750">
              <a:buFont typeface="Wingdings" panose="05000000000000000000" pitchFamily="2" charset="2"/>
              <a:buChar char="Ø"/>
            </a:pPr>
            <a:r>
              <a:rPr lang="en-US" dirty="0">
                <a:solidFill>
                  <a:schemeClr val="bg1"/>
                </a:solidFill>
              </a:rPr>
              <a:t>	un-swept plunger distance due to gas expansion</a:t>
            </a:r>
          </a:p>
          <a:p>
            <a:pPr marL="2114550" lvl="4" indent="-285750">
              <a:buFont typeface="Wingdings" panose="05000000000000000000" pitchFamily="2" charset="2"/>
              <a:buChar char="Ø"/>
            </a:pPr>
            <a:r>
              <a:rPr lang="en-US" dirty="0">
                <a:solidFill>
                  <a:schemeClr val="bg1"/>
                </a:solidFill>
              </a:rPr>
              <a:t>	detect downhole conditions </a:t>
            </a:r>
          </a:p>
          <a:p>
            <a:r>
              <a:rPr lang="en-US" dirty="0">
                <a:solidFill>
                  <a:schemeClr val="bg1"/>
                </a:solidFill>
              </a:rPr>
              <a:t>Standing valve closing – SVC </a:t>
            </a:r>
          </a:p>
          <a:p>
            <a:pPr marL="2114550" lvl="4" indent="-285750">
              <a:buFont typeface="Wingdings" panose="05000000000000000000" pitchFamily="2" charset="2"/>
              <a:buChar char="Ø"/>
            </a:pPr>
            <a:r>
              <a:rPr lang="en-US" dirty="0">
                <a:solidFill>
                  <a:schemeClr val="bg1"/>
                </a:solidFill>
              </a:rPr>
              <a:t>	occurs at the top of stroke TOS</a:t>
            </a:r>
          </a:p>
          <a:p>
            <a:pPr marL="2114550" lvl="4" indent="-285750">
              <a:buFont typeface="Wingdings" panose="05000000000000000000" pitchFamily="2" charset="2"/>
              <a:buChar char="Ø"/>
            </a:pPr>
            <a:r>
              <a:rPr lang="en-US" dirty="0">
                <a:solidFill>
                  <a:schemeClr val="bg1"/>
                </a:solidFill>
              </a:rPr>
              <a:t>	calculate pump intake pressure (PIP)</a:t>
            </a:r>
          </a:p>
          <a:p>
            <a:pPr marL="2114550" lvl="4" indent="-285750">
              <a:buFont typeface="Wingdings" panose="05000000000000000000" pitchFamily="2" charset="2"/>
              <a:buChar char="Ø"/>
            </a:pPr>
            <a:r>
              <a:rPr lang="en-US" dirty="0">
                <a:solidFill>
                  <a:schemeClr val="bg1"/>
                </a:solidFill>
              </a:rPr>
              <a:t>	detect presence of extra friction/downhole condition</a:t>
            </a:r>
          </a:p>
          <a:p>
            <a:r>
              <a:rPr lang="en-US" dirty="0">
                <a:solidFill>
                  <a:schemeClr val="bg1"/>
                </a:solidFill>
              </a:rPr>
              <a:t>Traveling valve opening – TVO 	</a:t>
            </a:r>
          </a:p>
          <a:p>
            <a:pPr marL="2114550" lvl="4" indent="-285750">
              <a:buFont typeface="Wingdings" panose="05000000000000000000" pitchFamily="2" charset="2"/>
              <a:buChar char="Ø"/>
            </a:pPr>
            <a:r>
              <a:rPr lang="en-US" dirty="0">
                <a:solidFill>
                  <a:schemeClr val="bg1"/>
                </a:solidFill>
              </a:rPr>
              <a:t>	calculate pump discharge pressure (PDP)</a:t>
            </a:r>
          </a:p>
          <a:p>
            <a:r>
              <a:rPr lang="en-US" dirty="0">
                <a:solidFill>
                  <a:schemeClr val="bg1"/>
                </a:solidFill>
              </a:rPr>
              <a:t>Traveling valve closing - TVC</a:t>
            </a:r>
          </a:p>
        </p:txBody>
      </p:sp>
      <p:sp>
        <p:nvSpPr>
          <p:cNvPr id="7" name="Footer Placeholder 4">
            <a:extLst>
              <a:ext uri="{FF2B5EF4-FFF2-40B4-BE49-F238E27FC236}">
                <a16:creationId xmlns:a16="http://schemas.microsoft.com/office/drawing/2014/main" id="{5330D66F-0AAA-4ED3-B71F-A5B82330EC7F}"/>
              </a:ext>
            </a:extLst>
          </p:cNvPr>
          <p:cNvSpPr>
            <a:spLocks noGrp="1"/>
          </p:cNvSpPr>
          <p:nvPr>
            <p:ph type="ftr" sz="quarter" idx="11"/>
          </p:nvPr>
        </p:nvSpPr>
        <p:spPr>
          <a:xfrm>
            <a:off x="2266545" y="6324600"/>
            <a:ext cx="4990289" cy="235086"/>
          </a:xfrm>
        </p:spPr>
        <p:txBody>
          <a:bodyPr/>
          <a:lstStyle/>
          <a:p>
            <a:pPr>
              <a:spcAft>
                <a:spcPct val="0"/>
              </a:spcAft>
              <a:buFontTx/>
              <a:buNone/>
            </a:pPr>
            <a:r>
              <a:rPr lang="en-US" altLang="en-US" sz="1200" dirty="0">
                <a:solidFill>
                  <a:srgbClr val="FFFF00"/>
                </a:solidFill>
                <a:cs typeface="Arial" charset="0"/>
              </a:rPr>
              <a:t>2019 Sucker Rod Pumping Workshop</a:t>
            </a:r>
          </a:p>
          <a:p>
            <a:pPr>
              <a:spcAft>
                <a:spcPct val="0"/>
              </a:spcAft>
              <a:buFontTx/>
              <a:buNone/>
            </a:pPr>
            <a:r>
              <a:rPr lang="en-US" altLang="en-US" sz="1200" dirty="0">
                <a:solidFill>
                  <a:srgbClr val="FFFF00"/>
                </a:solidFill>
                <a:cs typeface="Arial" charset="0"/>
              </a:rPr>
              <a:t>Oklahoma City, OK</a:t>
            </a:r>
          </a:p>
        </p:txBody>
      </p:sp>
      <p:sp>
        <p:nvSpPr>
          <p:cNvPr id="8" name="Date Placeholder 5">
            <a:extLst>
              <a:ext uri="{FF2B5EF4-FFF2-40B4-BE49-F238E27FC236}">
                <a16:creationId xmlns:a16="http://schemas.microsoft.com/office/drawing/2014/main" id="{2582614B-DA4D-47A6-AB66-4ABFE5EEB7AF}"/>
              </a:ext>
            </a:extLst>
          </p:cNvPr>
          <p:cNvSpPr>
            <a:spLocks noGrp="1"/>
          </p:cNvSpPr>
          <p:nvPr>
            <p:ph type="dt" sz="half" idx="10"/>
          </p:nvPr>
        </p:nvSpPr>
        <p:spPr>
          <a:xfrm>
            <a:off x="152400" y="6356351"/>
            <a:ext cx="1981200" cy="349250"/>
          </a:xfrm>
        </p:spPr>
        <p:txBody>
          <a:bodyPr/>
          <a:lstStyle/>
          <a:p>
            <a:pPr>
              <a:spcAft>
                <a:spcPct val="0"/>
              </a:spcAft>
              <a:buFontTx/>
              <a:buNone/>
            </a:pPr>
            <a:r>
              <a:rPr lang="en-US" altLang="en-US" sz="1200" dirty="0">
                <a:solidFill>
                  <a:srgbClr val="FFFF00"/>
                </a:solidFill>
                <a:cs typeface="Arial" charset="0"/>
              </a:rPr>
              <a:t>Sept. 9 - 12, 2019</a:t>
            </a:r>
          </a:p>
        </p:txBody>
      </p:sp>
    </p:spTree>
    <p:extLst>
      <p:ext uri="{BB962C8B-B14F-4D97-AF65-F5344CB8AC3E}">
        <p14:creationId xmlns:p14="http://schemas.microsoft.com/office/powerpoint/2010/main" val="1891081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FB43076-D858-44ED-931A-AD498779F2D9}"/>
              </a:ext>
            </a:extLst>
          </p:cNvPr>
          <p:cNvSpPr txBox="1">
            <a:spLocks/>
          </p:cNvSpPr>
          <p:nvPr/>
        </p:nvSpPr>
        <p:spPr>
          <a:xfrm>
            <a:off x="540187" y="652462"/>
            <a:ext cx="8351837" cy="5064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chemeClr val="bg1"/>
                </a:solidFill>
                <a:latin typeface="GE Inspira Pitch" panose="020F0603030400020203" pitchFamily="34" charset="0"/>
              </a:rPr>
              <a:t>Pumped Off / Fluid Pound</a:t>
            </a:r>
          </a:p>
        </p:txBody>
      </p:sp>
      <p:sp>
        <p:nvSpPr>
          <p:cNvPr id="4" name="Slide Number Placeholder 3">
            <a:extLst>
              <a:ext uri="{FF2B5EF4-FFF2-40B4-BE49-F238E27FC236}">
                <a16:creationId xmlns:a16="http://schemas.microsoft.com/office/drawing/2014/main" id="{4B66F7FA-A185-4C88-96C3-A6CAC2552B7D}"/>
              </a:ext>
            </a:extLst>
          </p:cNvPr>
          <p:cNvSpPr>
            <a:spLocks noGrp="1"/>
          </p:cNvSpPr>
          <p:nvPr>
            <p:ph type="sldNum" sz="quarter" idx="12"/>
          </p:nvPr>
        </p:nvSpPr>
        <p:spPr/>
        <p:txBody>
          <a:bodyPr/>
          <a:lstStyle/>
          <a:p>
            <a:fld id="{0988314B-B0F1-4905-BFA6-17EFE31B6DEA}" type="slidenum">
              <a:rPr lang="en-US" smtClean="0"/>
              <a:t>7</a:t>
            </a:fld>
            <a:endParaRPr lang="en-US"/>
          </a:p>
        </p:txBody>
      </p:sp>
      <p:sp>
        <p:nvSpPr>
          <p:cNvPr id="6" name="TextBox 5">
            <a:extLst>
              <a:ext uri="{FF2B5EF4-FFF2-40B4-BE49-F238E27FC236}">
                <a16:creationId xmlns:a16="http://schemas.microsoft.com/office/drawing/2014/main" id="{DA3E60AA-6C48-48F1-AE21-4E7211FCF477}"/>
              </a:ext>
            </a:extLst>
          </p:cNvPr>
          <p:cNvSpPr txBox="1"/>
          <p:nvPr/>
        </p:nvSpPr>
        <p:spPr>
          <a:xfrm>
            <a:off x="5222450" y="1715430"/>
            <a:ext cx="3403076" cy="4093428"/>
          </a:xfrm>
          <a:prstGeom prst="rect">
            <a:avLst/>
          </a:prstGeom>
          <a:noFill/>
        </p:spPr>
        <p:txBody>
          <a:bodyPr wrap="square" rtlCol="0">
            <a:spAutoFit/>
          </a:bodyPr>
          <a:lstStyle/>
          <a:p>
            <a:r>
              <a:rPr lang="en-US" sz="2000" dirty="0">
                <a:solidFill>
                  <a:schemeClr val="bg1"/>
                </a:solidFill>
              </a:rPr>
              <a:t>If a well is pumped too fast, the rate at which the production fluids are extracted from the wellbore is greater than the rate of the reservoir supplying the fluids to the wellbore. </a:t>
            </a:r>
          </a:p>
          <a:p>
            <a:r>
              <a:rPr lang="en-US" sz="2000" dirty="0">
                <a:solidFill>
                  <a:schemeClr val="bg1"/>
                </a:solidFill>
              </a:rPr>
              <a:t>This is a condition commonly known as fluid pound or “pumped off”. </a:t>
            </a:r>
          </a:p>
          <a:p>
            <a:r>
              <a:rPr lang="en-US" sz="2000" dirty="0">
                <a:solidFill>
                  <a:srgbClr val="FFFF00"/>
                </a:solidFill>
              </a:rPr>
              <a:t>Fluid pound is a downhole condition that should be avoided at all costs. </a:t>
            </a:r>
          </a:p>
        </p:txBody>
      </p:sp>
      <p:graphicFrame>
        <p:nvGraphicFramePr>
          <p:cNvPr id="7" name="Chart 6">
            <a:extLst>
              <a:ext uri="{FF2B5EF4-FFF2-40B4-BE49-F238E27FC236}">
                <a16:creationId xmlns:a16="http://schemas.microsoft.com/office/drawing/2014/main" id="{6944C915-8211-45F9-B6AC-619B3983082D}"/>
              </a:ext>
            </a:extLst>
          </p:cNvPr>
          <p:cNvGraphicFramePr>
            <a:graphicFrameLocks/>
          </p:cNvGraphicFramePr>
          <p:nvPr>
            <p:extLst>
              <p:ext uri="{D42A27DB-BD31-4B8C-83A1-F6EECF244321}">
                <p14:modId xmlns:p14="http://schemas.microsoft.com/office/powerpoint/2010/main" val="797819923"/>
              </p:ext>
            </p:extLst>
          </p:nvPr>
        </p:nvGraphicFramePr>
        <p:xfrm>
          <a:off x="692688" y="2344066"/>
          <a:ext cx="4069001" cy="2763592"/>
        </p:xfrm>
        <a:graphic>
          <a:graphicData uri="http://schemas.openxmlformats.org/drawingml/2006/chart">
            <c:chart xmlns:c="http://schemas.openxmlformats.org/drawingml/2006/chart" xmlns:r="http://schemas.openxmlformats.org/officeDocument/2006/relationships" r:id="rId2"/>
          </a:graphicData>
        </a:graphic>
      </p:graphicFrame>
      <p:sp>
        <p:nvSpPr>
          <p:cNvPr id="8" name="Footer Placeholder 4">
            <a:extLst>
              <a:ext uri="{FF2B5EF4-FFF2-40B4-BE49-F238E27FC236}">
                <a16:creationId xmlns:a16="http://schemas.microsoft.com/office/drawing/2014/main" id="{42836D57-397A-4528-9430-0E6F2B55D53F}"/>
              </a:ext>
            </a:extLst>
          </p:cNvPr>
          <p:cNvSpPr>
            <a:spLocks noGrp="1"/>
          </p:cNvSpPr>
          <p:nvPr>
            <p:ph type="ftr" sz="quarter" idx="11"/>
          </p:nvPr>
        </p:nvSpPr>
        <p:spPr>
          <a:xfrm>
            <a:off x="2266545" y="6324600"/>
            <a:ext cx="4990289" cy="235086"/>
          </a:xfrm>
        </p:spPr>
        <p:txBody>
          <a:bodyPr/>
          <a:lstStyle/>
          <a:p>
            <a:pPr>
              <a:spcAft>
                <a:spcPct val="0"/>
              </a:spcAft>
              <a:buFontTx/>
              <a:buNone/>
            </a:pPr>
            <a:r>
              <a:rPr lang="en-US" altLang="en-US" sz="1200" dirty="0">
                <a:solidFill>
                  <a:srgbClr val="FFFF00"/>
                </a:solidFill>
                <a:cs typeface="Arial" charset="0"/>
              </a:rPr>
              <a:t>2019 Sucker Rod Pumping Workshop</a:t>
            </a:r>
          </a:p>
          <a:p>
            <a:pPr>
              <a:spcAft>
                <a:spcPct val="0"/>
              </a:spcAft>
              <a:buFontTx/>
              <a:buNone/>
            </a:pPr>
            <a:r>
              <a:rPr lang="en-US" altLang="en-US" sz="1200" dirty="0">
                <a:solidFill>
                  <a:srgbClr val="FFFF00"/>
                </a:solidFill>
                <a:cs typeface="Arial" charset="0"/>
              </a:rPr>
              <a:t>Oklahoma City, OK</a:t>
            </a:r>
          </a:p>
        </p:txBody>
      </p:sp>
      <p:sp>
        <p:nvSpPr>
          <p:cNvPr id="9" name="Date Placeholder 5">
            <a:extLst>
              <a:ext uri="{FF2B5EF4-FFF2-40B4-BE49-F238E27FC236}">
                <a16:creationId xmlns:a16="http://schemas.microsoft.com/office/drawing/2014/main" id="{05CD1028-6BF1-4F7F-8E66-F81F0D37AD94}"/>
              </a:ext>
            </a:extLst>
          </p:cNvPr>
          <p:cNvSpPr>
            <a:spLocks noGrp="1"/>
          </p:cNvSpPr>
          <p:nvPr>
            <p:ph type="dt" sz="half" idx="10"/>
          </p:nvPr>
        </p:nvSpPr>
        <p:spPr>
          <a:xfrm>
            <a:off x="152400" y="6356351"/>
            <a:ext cx="1981200" cy="349250"/>
          </a:xfrm>
        </p:spPr>
        <p:txBody>
          <a:bodyPr/>
          <a:lstStyle/>
          <a:p>
            <a:pPr>
              <a:spcAft>
                <a:spcPct val="0"/>
              </a:spcAft>
              <a:buFontTx/>
              <a:buNone/>
            </a:pPr>
            <a:r>
              <a:rPr lang="en-US" altLang="en-US" sz="1200" dirty="0">
                <a:solidFill>
                  <a:srgbClr val="FFFF00"/>
                </a:solidFill>
                <a:cs typeface="Arial" charset="0"/>
              </a:rPr>
              <a:t>Sept. 9 - 12, 2019</a:t>
            </a:r>
          </a:p>
        </p:txBody>
      </p:sp>
    </p:spTree>
    <p:extLst>
      <p:ext uri="{BB962C8B-B14F-4D97-AF65-F5344CB8AC3E}">
        <p14:creationId xmlns:p14="http://schemas.microsoft.com/office/powerpoint/2010/main" val="2984267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FB43076-D858-44ED-931A-AD498779F2D9}"/>
              </a:ext>
            </a:extLst>
          </p:cNvPr>
          <p:cNvSpPr txBox="1">
            <a:spLocks/>
          </p:cNvSpPr>
          <p:nvPr/>
        </p:nvSpPr>
        <p:spPr>
          <a:xfrm>
            <a:off x="540187" y="652462"/>
            <a:ext cx="8351837" cy="5064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chemeClr val="bg1"/>
                </a:solidFill>
                <a:latin typeface="GE Inspira Pitch" panose="020F0603030400020203" pitchFamily="34" charset="0"/>
              </a:rPr>
              <a:t>Key parameters and Control</a:t>
            </a:r>
          </a:p>
        </p:txBody>
      </p:sp>
      <p:sp>
        <p:nvSpPr>
          <p:cNvPr id="4" name="Slide Number Placeholder 3">
            <a:extLst>
              <a:ext uri="{FF2B5EF4-FFF2-40B4-BE49-F238E27FC236}">
                <a16:creationId xmlns:a16="http://schemas.microsoft.com/office/drawing/2014/main" id="{B7CC4771-7341-4F0C-805A-89A86F1C1310}"/>
              </a:ext>
            </a:extLst>
          </p:cNvPr>
          <p:cNvSpPr>
            <a:spLocks noGrp="1"/>
          </p:cNvSpPr>
          <p:nvPr>
            <p:ph type="sldNum" sz="quarter" idx="12"/>
          </p:nvPr>
        </p:nvSpPr>
        <p:spPr/>
        <p:txBody>
          <a:bodyPr/>
          <a:lstStyle/>
          <a:p>
            <a:fld id="{0988314B-B0F1-4905-BFA6-17EFE31B6DEA}" type="slidenum">
              <a:rPr lang="en-US" smtClean="0"/>
              <a:t>8</a:t>
            </a:fld>
            <a:endParaRPr lang="en-US"/>
          </a:p>
        </p:txBody>
      </p:sp>
      <p:sp>
        <p:nvSpPr>
          <p:cNvPr id="6" name="TextBox 5">
            <a:extLst>
              <a:ext uri="{FF2B5EF4-FFF2-40B4-BE49-F238E27FC236}">
                <a16:creationId xmlns:a16="http://schemas.microsoft.com/office/drawing/2014/main" id="{E552CB06-3083-4A4B-B56B-7BB9339475A7}"/>
              </a:ext>
            </a:extLst>
          </p:cNvPr>
          <p:cNvSpPr txBox="1"/>
          <p:nvPr/>
        </p:nvSpPr>
        <p:spPr>
          <a:xfrm>
            <a:off x="4037335" y="1824570"/>
            <a:ext cx="4826524" cy="3477875"/>
          </a:xfrm>
          <a:prstGeom prst="rect">
            <a:avLst/>
          </a:prstGeom>
          <a:noFill/>
        </p:spPr>
        <p:txBody>
          <a:bodyPr wrap="square" rtlCol="0">
            <a:spAutoFit/>
          </a:bodyPr>
          <a:lstStyle/>
          <a:p>
            <a:r>
              <a:rPr lang="en-US" sz="2000" dirty="0">
                <a:solidFill>
                  <a:schemeClr val="bg1"/>
                </a:solidFill>
              </a:rPr>
              <a:t>These quantities enable the user to make control decisions such as slowing down or stopping the pumping unit to detect fluid pound caused by low pump fillage. </a:t>
            </a:r>
          </a:p>
          <a:p>
            <a:r>
              <a:rPr lang="en-US" sz="2000" dirty="0">
                <a:solidFill>
                  <a:schemeClr val="bg1"/>
                </a:solidFill>
              </a:rPr>
              <a:t>The efficiency of the overall pumping unit installation can be assessed enabling the user to make control decision (such as for example installing a different pump, decreasing speed…) to improve their reciprocating rod lift installation.</a:t>
            </a:r>
          </a:p>
        </p:txBody>
      </p:sp>
      <p:pic>
        <p:nvPicPr>
          <p:cNvPr id="7" name="Picture 6">
            <a:extLst>
              <a:ext uri="{FF2B5EF4-FFF2-40B4-BE49-F238E27FC236}">
                <a16:creationId xmlns:a16="http://schemas.microsoft.com/office/drawing/2014/main" id="{520C3BF3-D1DE-4BD8-A89E-4D2B8D246C19}"/>
              </a:ext>
            </a:extLst>
          </p:cNvPr>
          <p:cNvPicPr>
            <a:picLocks noChangeAspect="1"/>
          </p:cNvPicPr>
          <p:nvPr/>
        </p:nvPicPr>
        <p:blipFill rotWithShape="1">
          <a:blip r:embed="rId2"/>
          <a:srcRect t="24560"/>
          <a:stretch/>
        </p:blipFill>
        <p:spPr>
          <a:xfrm>
            <a:off x="564156" y="1597056"/>
            <a:ext cx="3086100" cy="3932904"/>
          </a:xfrm>
          <a:prstGeom prst="rect">
            <a:avLst/>
          </a:prstGeom>
          <a:ln w="38100">
            <a:solidFill>
              <a:schemeClr val="tx1"/>
            </a:solidFill>
          </a:ln>
        </p:spPr>
      </p:pic>
      <p:sp>
        <p:nvSpPr>
          <p:cNvPr id="8" name="Footer Placeholder 4">
            <a:extLst>
              <a:ext uri="{FF2B5EF4-FFF2-40B4-BE49-F238E27FC236}">
                <a16:creationId xmlns:a16="http://schemas.microsoft.com/office/drawing/2014/main" id="{0B707124-C102-4F02-909F-FF6E013E2494}"/>
              </a:ext>
            </a:extLst>
          </p:cNvPr>
          <p:cNvSpPr>
            <a:spLocks noGrp="1"/>
          </p:cNvSpPr>
          <p:nvPr>
            <p:ph type="ftr" sz="quarter" idx="11"/>
          </p:nvPr>
        </p:nvSpPr>
        <p:spPr>
          <a:xfrm>
            <a:off x="2266545" y="6324600"/>
            <a:ext cx="4990289" cy="235086"/>
          </a:xfrm>
        </p:spPr>
        <p:txBody>
          <a:bodyPr/>
          <a:lstStyle/>
          <a:p>
            <a:pPr>
              <a:spcAft>
                <a:spcPct val="0"/>
              </a:spcAft>
              <a:buFontTx/>
              <a:buNone/>
            </a:pPr>
            <a:r>
              <a:rPr lang="en-US" altLang="en-US" sz="1200" dirty="0">
                <a:solidFill>
                  <a:srgbClr val="FFFF00"/>
                </a:solidFill>
                <a:cs typeface="Arial" charset="0"/>
              </a:rPr>
              <a:t>2019 Sucker Rod Pumping Workshop</a:t>
            </a:r>
          </a:p>
          <a:p>
            <a:pPr>
              <a:spcAft>
                <a:spcPct val="0"/>
              </a:spcAft>
              <a:buFontTx/>
              <a:buNone/>
            </a:pPr>
            <a:r>
              <a:rPr lang="en-US" altLang="en-US" sz="1200" dirty="0">
                <a:solidFill>
                  <a:srgbClr val="FFFF00"/>
                </a:solidFill>
                <a:cs typeface="Arial" charset="0"/>
              </a:rPr>
              <a:t>Oklahoma City, OK</a:t>
            </a:r>
          </a:p>
        </p:txBody>
      </p:sp>
      <p:sp>
        <p:nvSpPr>
          <p:cNvPr id="9" name="Date Placeholder 5">
            <a:extLst>
              <a:ext uri="{FF2B5EF4-FFF2-40B4-BE49-F238E27FC236}">
                <a16:creationId xmlns:a16="http://schemas.microsoft.com/office/drawing/2014/main" id="{C1F98995-40C3-49FC-B88D-3380CD009AE3}"/>
              </a:ext>
            </a:extLst>
          </p:cNvPr>
          <p:cNvSpPr>
            <a:spLocks noGrp="1"/>
          </p:cNvSpPr>
          <p:nvPr>
            <p:ph type="dt" sz="half" idx="10"/>
          </p:nvPr>
        </p:nvSpPr>
        <p:spPr>
          <a:xfrm>
            <a:off x="152400" y="6356351"/>
            <a:ext cx="1981200" cy="349250"/>
          </a:xfrm>
        </p:spPr>
        <p:txBody>
          <a:bodyPr/>
          <a:lstStyle/>
          <a:p>
            <a:pPr>
              <a:spcAft>
                <a:spcPct val="0"/>
              </a:spcAft>
              <a:buFontTx/>
              <a:buNone/>
            </a:pPr>
            <a:r>
              <a:rPr lang="en-US" altLang="en-US" sz="1200" dirty="0">
                <a:solidFill>
                  <a:srgbClr val="FFFF00"/>
                </a:solidFill>
                <a:cs typeface="Arial" charset="0"/>
              </a:rPr>
              <a:t>Sept. 9 - 12, 2019</a:t>
            </a:r>
          </a:p>
        </p:txBody>
      </p:sp>
    </p:spTree>
    <p:extLst>
      <p:ext uri="{BB962C8B-B14F-4D97-AF65-F5344CB8AC3E}">
        <p14:creationId xmlns:p14="http://schemas.microsoft.com/office/powerpoint/2010/main" val="2846734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FB43076-D858-44ED-931A-AD498779F2D9}"/>
              </a:ext>
            </a:extLst>
          </p:cNvPr>
          <p:cNvSpPr txBox="1">
            <a:spLocks/>
          </p:cNvSpPr>
          <p:nvPr/>
        </p:nvSpPr>
        <p:spPr>
          <a:xfrm>
            <a:off x="1471066" y="0"/>
            <a:ext cx="3988849" cy="1381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altLang="en-US" kern="1200" dirty="0">
                <a:solidFill>
                  <a:schemeClr val="bg1"/>
                </a:solidFill>
                <a:latin typeface="+mj-lt"/>
                <a:ea typeface="+mj-ea"/>
                <a:cs typeface="+mj-cs"/>
              </a:rPr>
              <a:t>IRIS</a:t>
            </a:r>
          </a:p>
        </p:txBody>
      </p:sp>
      <p:pic>
        <p:nvPicPr>
          <p:cNvPr id="9" name="Picture 8">
            <a:extLst>
              <a:ext uri="{FF2B5EF4-FFF2-40B4-BE49-F238E27FC236}">
                <a16:creationId xmlns:a16="http://schemas.microsoft.com/office/drawing/2014/main" id="{CE442743-5FB1-45A4-B5A9-42E8CBB93AF0}"/>
              </a:ext>
            </a:extLst>
          </p:cNvPr>
          <p:cNvPicPr/>
          <p:nvPr/>
        </p:nvPicPr>
        <p:blipFill>
          <a:blip r:embed="rId2">
            <a:extLst>
              <a:ext uri="{28A0092B-C50C-407E-A947-70E740481C1C}">
                <a14:useLocalDpi xmlns:a14="http://schemas.microsoft.com/office/drawing/2010/main" val="0"/>
              </a:ext>
            </a:extLst>
          </a:blip>
          <a:stretch>
            <a:fillRect/>
          </a:stretch>
        </p:blipFill>
        <p:spPr>
          <a:xfrm>
            <a:off x="602751" y="1294820"/>
            <a:ext cx="3061697" cy="3008116"/>
          </a:xfrm>
          <a:prstGeom prst="rect">
            <a:avLst/>
          </a:prstGeom>
        </p:spPr>
      </p:pic>
      <p:sp>
        <p:nvSpPr>
          <p:cNvPr id="6" name="TextBox 5">
            <a:extLst>
              <a:ext uri="{FF2B5EF4-FFF2-40B4-BE49-F238E27FC236}">
                <a16:creationId xmlns:a16="http://schemas.microsoft.com/office/drawing/2014/main" id="{56D05EC0-D5A1-4682-8FEA-D60EDE7E0680}"/>
              </a:ext>
            </a:extLst>
          </p:cNvPr>
          <p:cNvSpPr txBox="1"/>
          <p:nvPr/>
        </p:nvSpPr>
        <p:spPr>
          <a:xfrm>
            <a:off x="3700724" y="2362200"/>
            <a:ext cx="5121264" cy="2927188"/>
          </a:xfrm>
          <a:prstGeom prst="rect">
            <a:avLst/>
          </a:prstGeom>
        </p:spPr>
        <p:txBody>
          <a:bodyPr vert="horz" lIns="91440" tIns="45720" rIns="91440" bIns="45720" rtlCol="0" anchor="ctr">
            <a:noAutofit/>
          </a:bodyPr>
          <a:lstStyle/>
          <a:p>
            <a:pPr indent="-228600" algn="ctr" defTabSz="914400">
              <a:lnSpc>
                <a:spcPct val="90000"/>
              </a:lnSpc>
              <a:spcAft>
                <a:spcPts val="600"/>
              </a:spcAft>
              <a:buFont typeface="Arial" panose="020B0604020202020204" pitchFamily="34" charset="0"/>
              <a:buChar char="•"/>
            </a:pPr>
            <a:r>
              <a:rPr lang="en-US" sz="2000" dirty="0">
                <a:solidFill>
                  <a:srgbClr val="FFFF00"/>
                </a:solidFill>
              </a:rPr>
              <a:t>IRIS is comprised of a series of algorithms</a:t>
            </a:r>
          </a:p>
          <a:p>
            <a:pPr indent="-228600" algn="ctr" defTabSz="914400">
              <a:lnSpc>
                <a:spcPct val="90000"/>
              </a:lnSpc>
              <a:spcAft>
                <a:spcPts val="600"/>
              </a:spcAft>
              <a:buFont typeface="Arial" panose="020B0604020202020204" pitchFamily="34" charset="0"/>
              <a:buChar char="•"/>
            </a:pPr>
            <a:r>
              <a:rPr lang="en-US" sz="2000" dirty="0">
                <a:solidFill>
                  <a:srgbClr val="FFFF00"/>
                </a:solidFill>
              </a:rPr>
              <a:t>Improved data analysis</a:t>
            </a:r>
          </a:p>
          <a:p>
            <a:pPr indent="-228600" algn="ctr" defTabSz="914400">
              <a:lnSpc>
                <a:spcPct val="90000"/>
              </a:lnSpc>
              <a:spcAft>
                <a:spcPts val="600"/>
              </a:spcAft>
              <a:buFont typeface="Arial" panose="020B0604020202020204" pitchFamily="34" charset="0"/>
              <a:buChar char="•"/>
            </a:pPr>
            <a:r>
              <a:rPr lang="en-US" sz="2000" dirty="0">
                <a:solidFill>
                  <a:srgbClr val="FFFF00"/>
                </a:solidFill>
              </a:rPr>
              <a:t>Improved decision making</a:t>
            </a:r>
          </a:p>
          <a:p>
            <a:pPr indent="-228600" algn="ctr" defTabSz="914400">
              <a:lnSpc>
                <a:spcPct val="90000"/>
              </a:lnSpc>
              <a:spcAft>
                <a:spcPts val="600"/>
              </a:spcAft>
              <a:buFont typeface="Arial" panose="020B0604020202020204" pitchFamily="34" charset="0"/>
              <a:buChar char="•"/>
            </a:pPr>
            <a:r>
              <a:rPr lang="en-US" sz="2000" dirty="0">
                <a:solidFill>
                  <a:srgbClr val="FFFF00"/>
                </a:solidFill>
              </a:rPr>
              <a:t>IRIS transforms downhole or surface position and load data into polar coordinates</a:t>
            </a:r>
          </a:p>
          <a:p>
            <a:pPr indent="-228600" algn="ctr" defTabSz="914400">
              <a:lnSpc>
                <a:spcPct val="90000"/>
              </a:lnSpc>
              <a:spcAft>
                <a:spcPts val="600"/>
              </a:spcAft>
              <a:buFont typeface="Arial" panose="020B0604020202020204" pitchFamily="34" charset="0"/>
              <a:buChar char="•"/>
            </a:pPr>
            <a:r>
              <a:rPr lang="en-US" sz="2000" dirty="0">
                <a:solidFill>
                  <a:srgbClr val="FFFF00"/>
                </a:solidFill>
              </a:rPr>
              <a:t>Facilitates accurate computation of  key control variables</a:t>
            </a:r>
          </a:p>
          <a:p>
            <a:pPr indent="-228600" algn="ctr" defTabSz="914400">
              <a:lnSpc>
                <a:spcPct val="90000"/>
              </a:lnSpc>
              <a:spcAft>
                <a:spcPts val="600"/>
              </a:spcAft>
              <a:buFont typeface="Arial" panose="020B0604020202020204" pitchFamily="34" charset="0"/>
              <a:buChar char="•"/>
            </a:pPr>
            <a:r>
              <a:rPr lang="en-US" sz="2000" dirty="0">
                <a:solidFill>
                  <a:srgbClr val="FFFF00"/>
                </a:solidFill>
              </a:rPr>
              <a:t>Identifies downhole conditions present</a:t>
            </a:r>
          </a:p>
        </p:txBody>
      </p:sp>
      <p:sp>
        <p:nvSpPr>
          <p:cNvPr id="11" name="Footer Placeholder 4">
            <a:extLst>
              <a:ext uri="{FF2B5EF4-FFF2-40B4-BE49-F238E27FC236}">
                <a16:creationId xmlns:a16="http://schemas.microsoft.com/office/drawing/2014/main" id="{F00C59CD-F278-4545-86F5-F7577D546073}"/>
              </a:ext>
            </a:extLst>
          </p:cNvPr>
          <p:cNvSpPr>
            <a:spLocks noGrp="1"/>
          </p:cNvSpPr>
          <p:nvPr>
            <p:ph type="ftr" sz="quarter" idx="11"/>
          </p:nvPr>
        </p:nvSpPr>
        <p:spPr>
          <a:xfrm>
            <a:off x="2266545" y="6324600"/>
            <a:ext cx="4990289" cy="235086"/>
          </a:xfrm>
        </p:spPr>
        <p:txBody>
          <a:bodyPr/>
          <a:lstStyle/>
          <a:p>
            <a:pPr>
              <a:spcAft>
                <a:spcPct val="0"/>
              </a:spcAft>
              <a:buFontTx/>
              <a:buNone/>
            </a:pPr>
            <a:r>
              <a:rPr lang="en-US" altLang="en-US" sz="1200" dirty="0">
                <a:solidFill>
                  <a:srgbClr val="FFFF00"/>
                </a:solidFill>
                <a:cs typeface="Arial" charset="0"/>
              </a:rPr>
              <a:t>2019 Sucker Rod Pumping Workshop</a:t>
            </a:r>
          </a:p>
          <a:p>
            <a:pPr>
              <a:spcAft>
                <a:spcPct val="0"/>
              </a:spcAft>
              <a:buFontTx/>
              <a:buNone/>
            </a:pPr>
            <a:r>
              <a:rPr lang="en-US" altLang="en-US" sz="1200" dirty="0">
                <a:solidFill>
                  <a:srgbClr val="FFFF00"/>
                </a:solidFill>
                <a:cs typeface="Arial" charset="0"/>
              </a:rPr>
              <a:t>Oklahoma City, OK</a:t>
            </a:r>
          </a:p>
        </p:txBody>
      </p:sp>
      <p:sp>
        <p:nvSpPr>
          <p:cNvPr id="12" name="Date Placeholder 5">
            <a:extLst>
              <a:ext uri="{FF2B5EF4-FFF2-40B4-BE49-F238E27FC236}">
                <a16:creationId xmlns:a16="http://schemas.microsoft.com/office/drawing/2014/main" id="{04B9C1DA-AE64-4019-87E4-7870B4172DDA}"/>
              </a:ext>
            </a:extLst>
          </p:cNvPr>
          <p:cNvSpPr>
            <a:spLocks noGrp="1"/>
          </p:cNvSpPr>
          <p:nvPr>
            <p:ph type="dt" sz="half" idx="10"/>
          </p:nvPr>
        </p:nvSpPr>
        <p:spPr>
          <a:xfrm>
            <a:off x="152400" y="6356351"/>
            <a:ext cx="1981200" cy="349250"/>
          </a:xfrm>
        </p:spPr>
        <p:txBody>
          <a:bodyPr/>
          <a:lstStyle/>
          <a:p>
            <a:pPr>
              <a:spcAft>
                <a:spcPct val="0"/>
              </a:spcAft>
              <a:buFontTx/>
              <a:buNone/>
            </a:pPr>
            <a:r>
              <a:rPr lang="en-US" altLang="en-US" sz="1200" dirty="0">
                <a:solidFill>
                  <a:srgbClr val="FFFF00"/>
                </a:solidFill>
                <a:cs typeface="Arial" charset="0"/>
              </a:rPr>
              <a:t>Sept. 9 - 12, 2019</a:t>
            </a:r>
          </a:p>
        </p:txBody>
      </p:sp>
      <p:sp>
        <p:nvSpPr>
          <p:cNvPr id="13" name="Slide Number Placeholder 3">
            <a:extLst>
              <a:ext uri="{FF2B5EF4-FFF2-40B4-BE49-F238E27FC236}">
                <a16:creationId xmlns:a16="http://schemas.microsoft.com/office/drawing/2014/main" id="{91DA0757-B599-47B3-B6B1-55CA13D81509}"/>
              </a:ext>
            </a:extLst>
          </p:cNvPr>
          <p:cNvSpPr>
            <a:spLocks noGrp="1"/>
          </p:cNvSpPr>
          <p:nvPr>
            <p:ph type="sldNum" sz="quarter" idx="12"/>
          </p:nvPr>
        </p:nvSpPr>
        <p:spPr>
          <a:xfrm>
            <a:off x="7696200" y="6356351"/>
            <a:ext cx="1295400" cy="349250"/>
          </a:xfrm>
        </p:spPr>
        <p:txBody>
          <a:bodyPr/>
          <a:lstStyle/>
          <a:p>
            <a:fld id="{0988314B-B0F1-4905-BFA6-17EFE31B6DEA}" type="slidenum">
              <a:rPr lang="en-US" smtClean="0"/>
              <a:t>9</a:t>
            </a:fld>
            <a:endParaRPr lang="en-US" dirty="0"/>
          </a:p>
        </p:txBody>
      </p:sp>
    </p:spTree>
    <p:extLst>
      <p:ext uri="{BB962C8B-B14F-4D97-AF65-F5344CB8AC3E}">
        <p14:creationId xmlns:p14="http://schemas.microsoft.com/office/powerpoint/2010/main" val="2301918546"/>
      </p:ext>
    </p:extLst>
  </p:cSld>
  <p:clrMapOvr>
    <a:masterClrMapping/>
  </p:clrMapOvr>
</p:sld>
</file>

<file path=ppt/theme/theme1.xml><?xml version="1.0" encoding="utf-8"?>
<a:theme xmlns:a="http://schemas.openxmlformats.org/drawingml/2006/main" name="2017 Beam Form - Standard  Presentation Format RPS Revised - v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b="1"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2017 Beam Form - Standard  Presentation Format RPS Revised - v3</Template>
  <TotalTime>2285</TotalTime>
  <Words>2186</Words>
  <Application>Microsoft Office PowerPoint</Application>
  <PresentationFormat>On-screen Show (4:3)</PresentationFormat>
  <Paragraphs>268</Paragraphs>
  <Slides>28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 Unicode MS</vt:lpstr>
      <vt:lpstr>Arial</vt:lpstr>
      <vt:lpstr>Calibri</vt:lpstr>
      <vt:lpstr>Cambria Math</vt:lpstr>
      <vt:lpstr>GE Inspira Pitch</vt:lpstr>
      <vt:lpstr>GE Inspira Sans</vt:lpstr>
      <vt:lpstr>Univers 45 Light</vt:lpstr>
      <vt:lpstr>Wingdings</vt:lpstr>
      <vt:lpstr>2017 Beam Form - Standard  Presentation Format RPS Revised - v3</vt:lpstr>
      <vt:lpstr>IRIS:  GETTING MORE OUT OF YOUR WELLS!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Jane Dunham</cp:lastModifiedBy>
  <cp:revision>29</cp:revision>
  <cp:lastPrinted>2019-09-04T14:30:04Z</cp:lastPrinted>
  <dcterms:created xsi:type="dcterms:W3CDTF">2017-02-28T15:18:08Z</dcterms:created>
  <dcterms:modified xsi:type="dcterms:W3CDTF">2019-09-07T16:49:05Z</dcterms:modified>
</cp:coreProperties>
</file>