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2" r:id="rId1"/>
  </p:sldMasterIdLst>
  <p:notesMasterIdLst>
    <p:notesMasterId r:id="rId20"/>
  </p:notesMasterIdLst>
  <p:handoutMasterIdLst>
    <p:handoutMasterId r:id="rId21"/>
  </p:handoutMasterIdLst>
  <p:sldIdLst>
    <p:sldId id="257" r:id="rId2"/>
    <p:sldId id="288" r:id="rId3"/>
    <p:sldId id="289" r:id="rId4"/>
    <p:sldId id="273" r:id="rId5"/>
    <p:sldId id="261" r:id="rId6"/>
    <p:sldId id="278" r:id="rId7"/>
    <p:sldId id="264" r:id="rId8"/>
    <p:sldId id="281" r:id="rId9"/>
    <p:sldId id="269" r:id="rId10"/>
    <p:sldId id="272" r:id="rId11"/>
    <p:sldId id="271" r:id="rId12"/>
    <p:sldId id="279" r:id="rId13"/>
    <p:sldId id="282" r:id="rId14"/>
    <p:sldId id="283" r:id="rId15"/>
    <p:sldId id="284" r:id="rId16"/>
    <p:sldId id="286" r:id="rId17"/>
    <p:sldId id="274" r:id="rId18"/>
    <p:sldId id="29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00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p:cViewPr varScale="1">
        <p:scale>
          <a:sx n="120" d="100"/>
          <a:sy n="120" d="100"/>
        </p:scale>
        <p:origin x="396" y="10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72" d="100"/>
          <a:sy n="72" d="100"/>
        </p:scale>
        <p:origin x="-341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B5DDD9A-4B28-4CCB-ACF2-0E0EDB230464}" type="datetimeFigureOut">
              <a:rPr lang="en-US" smtClean="0"/>
              <a:t>9/11/2019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a:t>2019 Strategies for Artificial Lift Workshop </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2950E24-66AA-49DD-A02A-26407BE202AF}" type="slidenum">
              <a:rPr lang="en-US" smtClean="0"/>
              <a:t>‹#›</a:t>
            </a:fld>
            <a:endParaRPr lang="en-US"/>
          </a:p>
        </p:txBody>
      </p:sp>
    </p:spTree>
    <p:extLst>
      <p:ext uri="{BB962C8B-B14F-4D97-AF65-F5344CB8AC3E}">
        <p14:creationId xmlns:p14="http://schemas.microsoft.com/office/powerpoint/2010/main" val="35818087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080CB91-79AB-43AD-B23C-8718572CA2B8}" type="datetimeFigureOut">
              <a:rPr lang="en-US" smtClean="0"/>
              <a:t>9/11/2019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a:t>2019 Strategies for Artificial Lift Workshop </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D911469-207A-4BC7-B26F-DD1AE54D2DC7}" type="slidenum">
              <a:rPr lang="en-US" smtClean="0"/>
              <a:t>‹#›</a:t>
            </a:fld>
            <a:endParaRPr lang="en-US"/>
          </a:p>
        </p:txBody>
      </p:sp>
    </p:spTree>
    <p:extLst>
      <p:ext uri="{BB962C8B-B14F-4D97-AF65-F5344CB8AC3E}">
        <p14:creationId xmlns:p14="http://schemas.microsoft.com/office/powerpoint/2010/main" val="18174773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dirty="0"/>
              <a:t>Axial loads increase as we move downward (increasing depth) through the vertical section and curve to 90°.  Axial loads go to near zero in the lateral.  It is possible to have an axial load &gt; rod weight since we have to overcome frictional forces holding the rods down on t he low side of the hole – many touch points.  The contact forces themselves “pushes” rods down (compression) along the curve and into the lateral.  They drop off and remain constant until they reach the valve.  Bending moments increase with depth along the curve and peak at the heel of the well.  There, they drop off sharply in the lateral.  There is another small peak at the valve where the tubing comes off the low side of the hole.  Von Mises stresses closely mimic bending moments although there are stresses prevailing in the vertical section (tension) that do not show up in bending moments.</a:t>
            </a:r>
          </a:p>
        </p:txBody>
      </p:sp>
      <p:sp>
        <p:nvSpPr>
          <p:cNvPr id="4" name="Footer Placeholder 3"/>
          <p:cNvSpPr>
            <a:spLocks noGrp="1"/>
          </p:cNvSpPr>
          <p:nvPr>
            <p:ph type="ftr" sz="quarter" idx="4"/>
          </p:nvPr>
        </p:nvSpPr>
        <p:spPr/>
        <p:txBody>
          <a:bodyPr/>
          <a:lstStyle/>
          <a:p>
            <a:r>
              <a:rPr lang="en-US"/>
              <a:t>2019 Strategies for Artificial Lift Workshop </a:t>
            </a:r>
            <a:endParaRPr lang="en-US" dirty="0"/>
          </a:p>
        </p:txBody>
      </p:sp>
      <p:sp>
        <p:nvSpPr>
          <p:cNvPr id="5" name="Slide Number Placeholder 4"/>
          <p:cNvSpPr>
            <a:spLocks noGrp="1"/>
          </p:cNvSpPr>
          <p:nvPr>
            <p:ph type="sldNum" sz="quarter" idx="5"/>
          </p:nvPr>
        </p:nvSpPr>
        <p:spPr/>
        <p:txBody>
          <a:bodyPr/>
          <a:lstStyle/>
          <a:p>
            <a:fld id="{3D911469-207A-4BC7-B26F-DD1AE54D2DC7}" type="slidenum">
              <a:rPr lang="en-US" smtClean="0"/>
              <a:t>13</a:t>
            </a:fld>
            <a:endParaRPr lang="en-US"/>
          </a:p>
        </p:txBody>
      </p:sp>
    </p:spTree>
    <p:extLst>
      <p:ext uri="{BB962C8B-B14F-4D97-AF65-F5344CB8AC3E}">
        <p14:creationId xmlns:p14="http://schemas.microsoft.com/office/powerpoint/2010/main" val="351142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blackWhite">
      <p:bgPr>
        <a:solidFill>
          <a:srgbClr val="000099"/>
        </a:solidFill>
        <a:effectLst/>
      </p:bgPr>
    </p:bg>
    <p:spTree>
      <p:nvGrpSpPr>
        <p:cNvPr id="1" name=""/>
        <p:cNvGrpSpPr/>
        <p:nvPr/>
      </p:nvGrpSpPr>
      <p:grpSpPr>
        <a:xfrm>
          <a:off x="0" y="0"/>
          <a:ext cx="0" cy="0"/>
          <a:chOff x="0" y="0"/>
          <a:chExt cx="0" cy="0"/>
        </a:xfrm>
      </p:grpSpPr>
      <p:pic>
        <p:nvPicPr>
          <p:cNvPr id="4"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00" y="381000"/>
            <a:ext cx="1143000" cy="234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0" descr="SWPSC"/>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0" y="609600"/>
            <a:ext cx="1143000" cy="1065213"/>
          </a:xfrm>
          <a:prstGeom prst="rect">
            <a:avLst/>
          </a:prstGeom>
          <a:noFill/>
          <a:ln w="9525">
            <a:pattFill prst="pct70">
              <a:fgClr>
                <a:srgbClr val="FF00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pic>
        <p:nvPicPr>
          <p:cNvPr id="6" name="Picture 21" descr="logoALRD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400" y="352425"/>
            <a:ext cx="150653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2"/>
          <p:cNvSpPr txBox="1">
            <a:spLocks noChangeArrowheads="1"/>
          </p:cNvSpPr>
          <p:nvPr userDrawn="1"/>
        </p:nvSpPr>
        <p:spPr bwMode="auto">
          <a:xfrm>
            <a:off x="3048000" y="52388"/>
            <a:ext cx="5997575"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Univers 45 Light" pitchFamily="2" charset="0"/>
              </a:defRPr>
            </a:lvl1pPr>
            <a:lvl2pPr marL="742950" indent="-285750">
              <a:defRPr sz="2000">
                <a:solidFill>
                  <a:schemeClr val="tx1"/>
                </a:solidFill>
                <a:latin typeface="Univers 45 Light" pitchFamily="2" charset="0"/>
              </a:defRPr>
            </a:lvl2pPr>
            <a:lvl3pPr marL="1143000" indent="-228600">
              <a:defRPr sz="2000">
                <a:solidFill>
                  <a:schemeClr val="tx1"/>
                </a:solidFill>
                <a:latin typeface="Univers 45 Light" pitchFamily="2" charset="0"/>
              </a:defRPr>
            </a:lvl3pPr>
            <a:lvl4pPr marL="1600200" indent="-228600">
              <a:defRPr sz="2000">
                <a:solidFill>
                  <a:schemeClr val="tx1"/>
                </a:solidFill>
                <a:latin typeface="Univers 45 Light" pitchFamily="2" charset="0"/>
              </a:defRPr>
            </a:lvl4pPr>
            <a:lvl5pPr marL="2057400" indent="-228600">
              <a:defRPr sz="2000">
                <a:solidFill>
                  <a:schemeClr val="tx1"/>
                </a:solidFill>
                <a:latin typeface="Univers 45 Light" pitchFamily="2" charset="0"/>
              </a:defRPr>
            </a:lvl5pPr>
            <a:lvl6pPr marL="2514600" indent="-228600" eaLnBrk="0" fontAlgn="base" hangingPunct="0">
              <a:spcBef>
                <a:spcPct val="0"/>
              </a:spcBef>
              <a:spcAft>
                <a:spcPct val="0"/>
              </a:spcAft>
              <a:defRPr sz="2000">
                <a:solidFill>
                  <a:schemeClr val="tx1"/>
                </a:solidFill>
                <a:latin typeface="Univers 45 Light" pitchFamily="2" charset="0"/>
              </a:defRPr>
            </a:lvl6pPr>
            <a:lvl7pPr marL="2971800" indent="-228600" eaLnBrk="0" fontAlgn="base" hangingPunct="0">
              <a:spcBef>
                <a:spcPct val="0"/>
              </a:spcBef>
              <a:spcAft>
                <a:spcPct val="0"/>
              </a:spcAft>
              <a:defRPr sz="2000">
                <a:solidFill>
                  <a:schemeClr val="tx1"/>
                </a:solidFill>
                <a:latin typeface="Univers 45 Light" pitchFamily="2" charset="0"/>
              </a:defRPr>
            </a:lvl7pPr>
            <a:lvl8pPr marL="3429000" indent="-228600" eaLnBrk="0" fontAlgn="base" hangingPunct="0">
              <a:spcBef>
                <a:spcPct val="0"/>
              </a:spcBef>
              <a:spcAft>
                <a:spcPct val="0"/>
              </a:spcAft>
              <a:defRPr sz="2000">
                <a:solidFill>
                  <a:schemeClr val="tx1"/>
                </a:solidFill>
                <a:latin typeface="Univers 45 Light" pitchFamily="2" charset="0"/>
              </a:defRPr>
            </a:lvl8pPr>
            <a:lvl9pPr marL="3886200" indent="-228600" eaLnBrk="0" fontAlgn="base" hangingPunct="0">
              <a:spcBef>
                <a:spcPct val="0"/>
              </a:spcBef>
              <a:spcAft>
                <a:spcPct val="0"/>
              </a:spcAft>
              <a:defRPr sz="2000">
                <a:solidFill>
                  <a:schemeClr val="tx1"/>
                </a:solidFill>
                <a:latin typeface="Univers 45 Light" pitchFamily="2" charset="0"/>
              </a:defRPr>
            </a:lvl9pPr>
          </a:lstStyle>
          <a:p>
            <a:pPr algn="ctr">
              <a:spcBef>
                <a:spcPct val="50000"/>
              </a:spcBef>
              <a:defRPr/>
            </a:pPr>
            <a:r>
              <a:rPr lang="en-US" sz="2800" b="1" dirty="0">
                <a:solidFill>
                  <a:schemeClr val="bg1"/>
                </a:solidFill>
                <a:latin typeface="Arial" charset="0"/>
              </a:rPr>
              <a:t>2019 Sucker Rod Pumping </a:t>
            </a:r>
            <a:r>
              <a:rPr lang="en-US" sz="2800" b="1" baseline="0" dirty="0">
                <a:solidFill>
                  <a:schemeClr val="bg1"/>
                </a:solidFill>
                <a:latin typeface="Arial" charset="0"/>
              </a:rPr>
              <a:t>Workshop</a:t>
            </a:r>
            <a:endParaRPr lang="en-US" sz="2800" b="1" dirty="0">
              <a:solidFill>
                <a:schemeClr val="bg1"/>
              </a:solidFill>
              <a:latin typeface="Arial" charset="0"/>
            </a:endParaRPr>
          </a:p>
          <a:p>
            <a:pPr algn="ctr">
              <a:spcBef>
                <a:spcPct val="25000"/>
              </a:spcBef>
              <a:defRPr/>
            </a:pPr>
            <a:r>
              <a:rPr lang="en-US" sz="2000" b="1" dirty="0">
                <a:solidFill>
                  <a:schemeClr val="bg1"/>
                </a:solidFill>
                <a:latin typeface="Arial" charset="0"/>
              </a:rPr>
              <a:t>Cox Convention Center, Oklahoma</a:t>
            </a:r>
            <a:r>
              <a:rPr lang="en-US" sz="2000" b="1" baseline="0" dirty="0">
                <a:solidFill>
                  <a:schemeClr val="bg1"/>
                </a:solidFill>
                <a:latin typeface="Arial" charset="0"/>
              </a:rPr>
              <a:t> City, OK</a:t>
            </a:r>
            <a:r>
              <a:rPr lang="en-US" sz="2000" b="1" dirty="0">
                <a:solidFill>
                  <a:schemeClr val="bg1"/>
                </a:solidFill>
                <a:latin typeface="Arial" charset="0"/>
              </a:rPr>
              <a:t>  </a:t>
            </a:r>
          </a:p>
          <a:p>
            <a:pPr algn="ctr">
              <a:spcBef>
                <a:spcPct val="25000"/>
              </a:spcBef>
              <a:defRPr/>
            </a:pPr>
            <a:r>
              <a:rPr lang="en-US" sz="2000" b="1" dirty="0">
                <a:solidFill>
                  <a:schemeClr val="bg1"/>
                </a:solidFill>
                <a:latin typeface="Arial" charset="0"/>
              </a:rPr>
              <a:t>September 9 - 12, 2019</a:t>
            </a:r>
          </a:p>
        </p:txBody>
      </p:sp>
      <p:sp>
        <p:nvSpPr>
          <p:cNvPr id="3074" name="Rectangle 2"/>
          <p:cNvSpPr>
            <a:spLocks noGrp="1" noChangeArrowheads="1"/>
          </p:cNvSpPr>
          <p:nvPr>
            <p:ph type="ctrTitle"/>
          </p:nvPr>
        </p:nvSpPr>
        <p:spPr>
          <a:xfrm>
            <a:off x="304800" y="3414713"/>
            <a:ext cx="7069138" cy="569912"/>
          </a:xfrm>
        </p:spPr>
        <p:txBody>
          <a:bodyPr anchor="t">
            <a:noAutofit/>
          </a:bodyPr>
          <a:lstStyle>
            <a:lvl1pPr algn="l">
              <a:defRPr sz="360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04800" y="5486400"/>
            <a:ext cx="7069138" cy="914400"/>
          </a:xfrm>
          <a:prstGeom prst="rect">
            <a:avLst/>
          </a:prstGeom>
        </p:spPr>
        <p:txBody>
          <a:bodyPr rIns="0">
            <a:normAutofit/>
          </a:bodyPr>
          <a:lstStyle>
            <a:lvl1pPr marL="0" indent="0">
              <a:buFontTx/>
              <a:buNone/>
              <a:defRPr sz="2000" b="1">
                <a:solidFill>
                  <a:srgbClr val="FFFF00"/>
                </a:solidFill>
              </a:defRPr>
            </a:lvl1pPr>
          </a:lstStyle>
          <a:p>
            <a:r>
              <a:rPr lang="en-US"/>
              <a:t>Click to edit Master subtitle style</a:t>
            </a:r>
            <a:endParaRPr lang="en-US" dirty="0"/>
          </a:p>
        </p:txBody>
      </p:sp>
    </p:spTree>
    <p:extLst>
      <p:ext uri="{BB962C8B-B14F-4D97-AF65-F5344CB8AC3E}">
        <p14:creationId xmlns:p14="http://schemas.microsoft.com/office/powerpoint/2010/main" val="359950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620000" y="6324600"/>
            <a:ext cx="1371600" cy="396875"/>
          </a:xfrm>
        </p:spPr>
        <p:txBody>
          <a:bodyPr/>
          <a:lstStyle/>
          <a:p>
            <a:fld id="{6E2D2B3B-882E-40F3-A32F-6DD516915044}" type="slidenum">
              <a:rPr lang="en-US" smtClean="0"/>
              <a:pPr/>
              <a:t>‹#›</a:t>
            </a:fld>
            <a:endParaRPr lang="en-US"/>
          </a:p>
        </p:txBody>
      </p:sp>
      <p:sp>
        <p:nvSpPr>
          <p:cNvPr id="8" name="Footer Placeholder 4"/>
          <p:cNvSpPr>
            <a:spLocks noGrp="1"/>
          </p:cNvSpPr>
          <p:nvPr>
            <p:ph type="ftr" sz="quarter" idx="11"/>
          </p:nvPr>
        </p:nvSpPr>
        <p:spPr>
          <a:xfrm>
            <a:off x="2266545" y="6324600"/>
            <a:ext cx="4990289" cy="235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40000"/>
              </a:spcAft>
              <a:buChar char="•"/>
              <a:defRPr sz="2400" b="1">
                <a:solidFill>
                  <a:schemeClr val="tx1"/>
                </a:solidFill>
                <a:latin typeface="Arial" charset="0"/>
              </a:defRPr>
            </a:lvl1pPr>
            <a:lvl2pPr marL="742950" indent="-285750">
              <a:spcAft>
                <a:spcPct val="40000"/>
              </a:spcAft>
              <a:buChar char="–"/>
              <a:defRPr sz="2000" b="1">
                <a:solidFill>
                  <a:schemeClr val="tx1"/>
                </a:solidFill>
                <a:latin typeface="Arial" charset="0"/>
              </a:defRPr>
            </a:lvl2pPr>
            <a:lvl3pPr marL="1143000" indent="-228600">
              <a:spcAft>
                <a:spcPct val="40000"/>
              </a:spcAft>
              <a:buChar char="•"/>
              <a:defRPr sz="2400" b="1">
                <a:solidFill>
                  <a:schemeClr val="tx1"/>
                </a:solidFill>
                <a:latin typeface="Arial" charset="0"/>
              </a:defRPr>
            </a:lvl3pPr>
            <a:lvl4pPr marL="1600200" indent="-228600">
              <a:spcBef>
                <a:spcPct val="20000"/>
              </a:spcBef>
              <a:buChar char="–"/>
              <a:defRPr sz="1600">
                <a:solidFill>
                  <a:schemeClr val="tx1"/>
                </a:solidFill>
                <a:latin typeface="Univers 45 Light" pitchFamily="2" charset="0"/>
              </a:defRPr>
            </a:lvl4pPr>
            <a:lvl5pPr marL="2057400" indent="-228600">
              <a:spcBef>
                <a:spcPct val="20000"/>
              </a:spcBef>
              <a:buChar char="»"/>
              <a:defRPr sz="1600">
                <a:solidFill>
                  <a:schemeClr val="tx1"/>
                </a:solidFill>
                <a:latin typeface="Univers 45 Light" pitchFamily="2"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defRPr>
            </a:lvl9pPr>
          </a:lstStyle>
          <a:p>
            <a:pPr>
              <a:spcAft>
                <a:spcPct val="0"/>
              </a:spcAft>
              <a:buFontTx/>
              <a:buNone/>
            </a:pPr>
            <a:r>
              <a:rPr lang="en-US" altLang="en-US" sz="1200" dirty="0">
                <a:solidFill>
                  <a:srgbClr val="FFFF00"/>
                </a:solidFill>
                <a:cs typeface="Arial" charset="0"/>
              </a:rPr>
              <a:t>2019 Sucker Rod Pumping Workshop Oklahoma City, OK</a:t>
            </a:r>
          </a:p>
        </p:txBody>
      </p:sp>
      <p:sp>
        <p:nvSpPr>
          <p:cNvPr id="9" name="Date Placeholder 1"/>
          <p:cNvSpPr>
            <a:spLocks noGrp="1"/>
          </p:cNvSpPr>
          <p:nvPr>
            <p:ph type="dt" sz="half" idx="10"/>
          </p:nvPr>
        </p:nvSpPr>
        <p:spPr>
          <a:xfrm>
            <a:off x="152400" y="6356351"/>
            <a:ext cx="1981200" cy="349250"/>
          </a:xfrm>
          <a:prstGeom prst="rect">
            <a:avLst/>
          </a:prstGeom>
        </p:spPr>
        <p:txBody>
          <a:bodyPr/>
          <a:lstStyle/>
          <a:p>
            <a:pPr>
              <a:spcAft>
                <a:spcPct val="0"/>
              </a:spcAft>
              <a:buFontTx/>
              <a:buNone/>
            </a:pPr>
            <a:r>
              <a:rPr lang="en-US" altLang="en-US" sz="1200" dirty="0">
                <a:solidFill>
                  <a:srgbClr val="FFFF00"/>
                </a:solidFill>
                <a:cs typeface="Arial" charset="0"/>
              </a:rPr>
              <a:t>Sept. 9 - 12, 2019</a:t>
            </a:r>
          </a:p>
        </p:txBody>
      </p:sp>
    </p:spTree>
    <p:extLst>
      <p:ext uri="{BB962C8B-B14F-4D97-AF65-F5344CB8AC3E}">
        <p14:creationId xmlns:p14="http://schemas.microsoft.com/office/powerpoint/2010/main" val="241464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2400" y="6356350"/>
            <a:ext cx="1981200" cy="425450"/>
          </a:xfrm>
          <a:prstGeom prst="rect">
            <a:avLst/>
          </a:prstGeom>
        </p:spPr>
        <p:txBody>
          <a:bodyPr/>
          <a:lstStyle>
            <a:lvl1pPr>
              <a:defRPr/>
            </a:lvl1pPr>
          </a:lstStyle>
          <a:p>
            <a:pPr>
              <a:spcAft>
                <a:spcPct val="0"/>
              </a:spcAft>
            </a:pPr>
            <a:r>
              <a:rPr lang="en-US" altLang="en-US" sz="1200" dirty="0">
                <a:solidFill>
                  <a:srgbClr val="FFFF00"/>
                </a:solidFill>
                <a:cs typeface="Arial" charset="0"/>
              </a:rPr>
              <a:t>Sept. 9 - 12, 2019</a:t>
            </a:r>
          </a:p>
        </p:txBody>
      </p:sp>
      <p:sp>
        <p:nvSpPr>
          <p:cNvPr id="7" name="Slide Number Placeholder 6"/>
          <p:cNvSpPr>
            <a:spLocks noGrp="1"/>
          </p:cNvSpPr>
          <p:nvPr>
            <p:ph type="sldNum" sz="quarter" idx="12"/>
          </p:nvPr>
        </p:nvSpPr>
        <p:spPr>
          <a:xfrm>
            <a:off x="7772400" y="6324600"/>
            <a:ext cx="1219200" cy="396875"/>
          </a:xfrm>
        </p:spPr>
        <p:txBody>
          <a:bodyPr/>
          <a:lstStyle/>
          <a:p>
            <a:fld id="{6E2D2B3B-882E-40F3-A32F-6DD516915044}" type="slidenum">
              <a:rPr lang="en-US" smtClean="0"/>
              <a:pPr/>
              <a:t>‹#›</a:t>
            </a:fld>
            <a:endParaRPr lang="en-US"/>
          </a:p>
        </p:txBody>
      </p:sp>
      <p:sp>
        <p:nvSpPr>
          <p:cNvPr id="8" name="Footer Placeholder 4"/>
          <p:cNvSpPr>
            <a:spLocks noGrp="1"/>
          </p:cNvSpPr>
          <p:nvPr>
            <p:ph type="ftr" sz="quarter" idx="11"/>
          </p:nvPr>
        </p:nvSpPr>
        <p:spPr>
          <a:xfrm>
            <a:off x="2266545" y="6324600"/>
            <a:ext cx="4990289" cy="235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40000"/>
              </a:spcAft>
              <a:buChar char="•"/>
              <a:defRPr sz="2400" b="1">
                <a:solidFill>
                  <a:schemeClr val="tx1"/>
                </a:solidFill>
                <a:latin typeface="Arial" charset="0"/>
              </a:defRPr>
            </a:lvl1pPr>
            <a:lvl2pPr marL="742950" indent="-285750">
              <a:spcAft>
                <a:spcPct val="40000"/>
              </a:spcAft>
              <a:buChar char="–"/>
              <a:defRPr sz="2000" b="1">
                <a:solidFill>
                  <a:schemeClr val="tx1"/>
                </a:solidFill>
                <a:latin typeface="Arial" charset="0"/>
              </a:defRPr>
            </a:lvl2pPr>
            <a:lvl3pPr marL="1143000" indent="-228600">
              <a:spcAft>
                <a:spcPct val="40000"/>
              </a:spcAft>
              <a:buChar char="•"/>
              <a:defRPr sz="2400" b="1">
                <a:solidFill>
                  <a:schemeClr val="tx1"/>
                </a:solidFill>
                <a:latin typeface="Arial" charset="0"/>
              </a:defRPr>
            </a:lvl3pPr>
            <a:lvl4pPr marL="1600200" indent="-228600">
              <a:spcBef>
                <a:spcPct val="20000"/>
              </a:spcBef>
              <a:buChar char="–"/>
              <a:defRPr sz="1600">
                <a:solidFill>
                  <a:schemeClr val="tx1"/>
                </a:solidFill>
                <a:latin typeface="Univers 45 Light" pitchFamily="2" charset="0"/>
              </a:defRPr>
            </a:lvl4pPr>
            <a:lvl5pPr marL="2057400" indent="-228600">
              <a:spcBef>
                <a:spcPct val="20000"/>
              </a:spcBef>
              <a:buChar char="»"/>
              <a:defRPr sz="1600">
                <a:solidFill>
                  <a:schemeClr val="tx1"/>
                </a:solidFill>
                <a:latin typeface="Univers 45 Light" pitchFamily="2"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defRPr>
            </a:lvl9pPr>
          </a:lstStyle>
          <a:p>
            <a:pPr>
              <a:spcAft>
                <a:spcPct val="0"/>
              </a:spcAft>
              <a:buFontTx/>
              <a:buNone/>
            </a:pPr>
            <a:r>
              <a:rPr lang="en-US" altLang="en-US" sz="1200" dirty="0">
                <a:solidFill>
                  <a:srgbClr val="FFFF00"/>
                </a:solidFill>
                <a:cs typeface="Arial" charset="0"/>
              </a:rPr>
              <a:t>2019 Sucker Rod Pumping Workshop Oklahoma City, OK</a:t>
            </a:r>
          </a:p>
        </p:txBody>
      </p:sp>
    </p:spTree>
    <p:extLst>
      <p:ext uri="{BB962C8B-B14F-4D97-AF65-F5344CB8AC3E}">
        <p14:creationId xmlns:p14="http://schemas.microsoft.com/office/powerpoint/2010/main" val="165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7772400" y="6324600"/>
            <a:ext cx="1219200" cy="396875"/>
          </a:xfrm>
        </p:spPr>
        <p:txBody>
          <a:bodyPr/>
          <a:lstStyle/>
          <a:p>
            <a:fld id="{6E2D2B3B-882E-40F3-A32F-6DD516915044}" type="slidenum">
              <a:rPr lang="en-US" smtClean="0"/>
              <a:pPr/>
              <a:t>‹#›</a:t>
            </a:fld>
            <a:endParaRPr lang="en-US"/>
          </a:p>
        </p:txBody>
      </p:sp>
      <p:sp>
        <p:nvSpPr>
          <p:cNvPr id="7" name="Date Placeholder 3"/>
          <p:cNvSpPr>
            <a:spLocks noGrp="1"/>
          </p:cNvSpPr>
          <p:nvPr>
            <p:ph type="dt" sz="half" idx="2"/>
          </p:nvPr>
        </p:nvSpPr>
        <p:spPr>
          <a:xfrm>
            <a:off x="152400" y="6356351"/>
            <a:ext cx="1981200" cy="349250"/>
          </a:xfrm>
          <a:prstGeom prst="rect">
            <a:avLst/>
          </a:prstGeom>
        </p:spPr>
        <p:txBody>
          <a:bodyPr vert="horz" lIns="91440" tIns="45720" rIns="91440" bIns="45720" rtlCol="0" anchor="ctr"/>
          <a:lstStyle>
            <a:lvl1pPr algn="l">
              <a:defRPr sz="1200" b="1">
                <a:solidFill>
                  <a:srgbClr val="FFFF00"/>
                </a:solidFill>
              </a:defRPr>
            </a:lvl1pPr>
          </a:lstStyle>
          <a:p>
            <a:pPr>
              <a:spcAft>
                <a:spcPct val="0"/>
              </a:spcAft>
            </a:pPr>
            <a:r>
              <a:rPr lang="en-US" altLang="en-US" dirty="0">
                <a:cs typeface="Arial" charset="0"/>
              </a:rPr>
              <a:t>Sept. 9 - 12, 2019</a:t>
            </a:r>
          </a:p>
        </p:txBody>
      </p:sp>
      <p:sp>
        <p:nvSpPr>
          <p:cNvPr id="6" name="Footer Placeholder 4"/>
          <p:cNvSpPr>
            <a:spLocks noGrp="1"/>
          </p:cNvSpPr>
          <p:nvPr>
            <p:ph type="ftr" sz="quarter" idx="11"/>
          </p:nvPr>
        </p:nvSpPr>
        <p:spPr>
          <a:xfrm>
            <a:off x="2266545" y="6324600"/>
            <a:ext cx="4990289" cy="235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40000"/>
              </a:spcAft>
              <a:buChar char="•"/>
              <a:defRPr sz="2400" b="1">
                <a:solidFill>
                  <a:schemeClr val="tx1"/>
                </a:solidFill>
                <a:latin typeface="Arial" charset="0"/>
              </a:defRPr>
            </a:lvl1pPr>
            <a:lvl2pPr marL="742950" indent="-285750">
              <a:spcAft>
                <a:spcPct val="40000"/>
              </a:spcAft>
              <a:buChar char="–"/>
              <a:defRPr sz="2000" b="1">
                <a:solidFill>
                  <a:schemeClr val="tx1"/>
                </a:solidFill>
                <a:latin typeface="Arial" charset="0"/>
              </a:defRPr>
            </a:lvl2pPr>
            <a:lvl3pPr marL="1143000" indent="-228600">
              <a:spcAft>
                <a:spcPct val="40000"/>
              </a:spcAft>
              <a:buChar char="•"/>
              <a:defRPr sz="2400" b="1">
                <a:solidFill>
                  <a:schemeClr val="tx1"/>
                </a:solidFill>
                <a:latin typeface="Arial" charset="0"/>
              </a:defRPr>
            </a:lvl3pPr>
            <a:lvl4pPr marL="1600200" indent="-228600">
              <a:spcBef>
                <a:spcPct val="20000"/>
              </a:spcBef>
              <a:buChar char="–"/>
              <a:defRPr sz="1600">
                <a:solidFill>
                  <a:schemeClr val="tx1"/>
                </a:solidFill>
                <a:latin typeface="Univers 45 Light" pitchFamily="2" charset="0"/>
              </a:defRPr>
            </a:lvl4pPr>
            <a:lvl5pPr marL="2057400" indent="-228600">
              <a:spcBef>
                <a:spcPct val="20000"/>
              </a:spcBef>
              <a:buChar char="»"/>
              <a:defRPr sz="1600">
                <a:solidFill>
                  <a:schemeClr val="tx1"/>
                </a:solidFill>
                <a:latin typeface="Univers 45 Light" pitchFamily="2"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defRPr>
            </a:lvl9pPr>
          </a:lstStyle>
          <a:p>
            <a:pPr>
              <a:spcAft>
                <a:spcPct val="0"/>
              </a:spcAft>
              <a:buFontTx/>
              <a:buNone/>
            </a:pPr>
            <a:r>
              <a:rPr lang="en-US" altLang="en-US" sz="1200" dirty="0">
                <a:solidFill>
                  <a:srgbClr val="FFFF00"/>
                </a:solidFill>
                <a:cs typeface="Arial" charset="0"/>
              </a:rPr>
              <a:t>2019 Sucker Rod Pumping Workshop Oklahoma City, OK</a:t>
            </a:r>
          </a:p>
        </p:txBody>
      </p:sp>
    </p:spTree>
    <p:extLst>
      <p:ext uri="{BB962C8B-B14F-4D97-AF65-F5344CB8AC3E}">
        <p14:creationId xmlns:p14="http://schemas.microsoft.com/office/powerpoint/2010/main" val="340808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356351"/>
            <a:ext cx="1981200" cy="349250"/>
          </a:xfrm>
          <a:prstGeom prst="rect">
            <a:avLst/>
          </a:prstGeom>
        </p:spPr>
        <p:txBody>
          <a:bodyPr/>
          <a:lstStyle>
            <a:lvl1pPr>
              <a:defRPr/>
            </a:lvl1pPr>
          </a:lstStyle>
          <a:p>
            <a:pPr>
              <a:spcAft>
                <a:spcPct val="0"/>
              </a:spcAft>
            </a:pPr>
            <a:r>
              <a:rPr lang="en-US" altLang="en-US" sz="1200" dirty="0">
                <a:solidFill>
                  <a:srgbClr val="FFFF00"/>
                </a:solidFill>
                <a:cs typeface="Arial" charset="0"/>
              </a:rPr>
              <a:t>Sept. 9 - 12, 2019</a:t>
            </a:r>
          </a:p>
        </p:txBody>
      </p:sp>
      <p:sp>
        <p:nvSpPr>
          <p:cNvPr id="4" name="Slide Number Placeholder 3"/>
          <p:cNvSpPr>
            <a:spLocks noGrp="1"/>
          </p:cNvSpPr>
          <p:nvPr>
            <p:ph type="sldNum" sz="quarter" idx="12"/>
          </p:nvPr>
        </p:nvSpPr>
        <p:spPr>
          <a:xfrm>
            <a:off x="7696200" y="6324600"/>
            <a:ext cx="1295400" cy="396875"/>
          </a:xfrm>
        </p:spPr>
        <p:txBody>
          <a:bodyPr/>
          <a:lstStyle/>
          <a:p>
            <a:fld id="{6E2D2B3B-882E-40F3-A32F-6DD516915044}" type="slidenum">
              <a:rPr lang="en-US" smtClean="0"/>
              <a:pPr/>
              <a:t>‹#›</a:t>
            </a:fld>
            <a:endParaRPr lang="en-US"/>
          </a:p>
        </p:txBody>
      </p:sp>
      <p:sp>
        <p:nvSpPr>
          <p:cNvPr id="5" name="Footer Placeholder 4"/>
          <p:cNvSpPr>
            <a:spLocks noGrp="1"/>
          </p:cNvSpPr>
          <p:nvPr>
            <p:ph type="ftr" sz="quarter" idx="11"/>
          </p:nvPr>
        </p:nvSpPr>
        <p:spPr>
          <a:xfrm>
            <a:off x="2266545" y="6438087"/>
            <a:ext cx="4990289" cy="235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40000"/>
              </a:spcAft>
              <a:buChar char="•"/>
              <a:defRPr sz="2400" b="1">
                <a:solidFill>
                  <a:schemeClr val="tx1"/>
                </a:solidFill>
                <a:latin typeface="Arial" charset="0"/>
              </a:defRPr>
            </a:lvl1pPr>
            <a:lvl2pPr marL="742950" indent="-285750">
              <a:spcAft>
                <a:spcPct val="40000"/>
              </a:spcAft>
              <a:buChar char="–"/>
              <a:defRPr sz="2000" b="1">
                <a:solidFill>
                  <a:schemeClr val="tx1"/>
                </a:solidFill>
                <a:latin typeface="Arial" charset="0"/>
              </a:defRPr>
            </a:lvl2pPr>
            <a:lvl3pPr marL="1143000" indent="-228600">
              <a:spcAft>
                <a:spcPct val="40000"/>
              </a:spcAft>
              <a:buChar char="•"/>
              <a:defRPr sz="2400" b="1">
                <a:solidFill>
                  <a:schemeClr val="tx1"/>
                </a:solidFill>
                <a:latin typeface="Arial" charset="0"/>
              </a:defRPr>
            </a:lvl3pPr>
            <a:lvl4pPr marL="1600200" indent="-228600">
              <a:spcBef>
                <a:spcPct val="20000"/>
              </a:spcBef>
              <a:buChar char="–"/>
              <a:defRPr sz="1600">
                <a:solidFill>
                  <a:schemeClr val="tx1"/>
                </a:solidFill>
                <a:latin typeface="Univers 45 Light" pitchFamily="2" charset="0"/>
              </a:defRPr>
            </a:lvl4pPr>
            <a:lvl5pPr marL="2057400" indent="-228600">
              <a:spcBef>
                <a:spcPct val="20000"/>
              </a:spcBef>
              <a:buChar char="»"/>
              <a:defRPr sz="1600">
                <a:solidFill>
                  <a:schemeClr val="tx1"/>
                </a:solidFill>
                <a:latin typeface="Univers 45 Light" pitchFamily="2"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defRPr>
            </a:lvl9pPr>
          </a:lstStyle>
          <a:p>
            <a:pPr>
              <a:spcAft>
                <a:spcPct val="0"/>
              </a:spcAft>
              <a:buFontTx/>
              <a:buNone/>
            </a:pPr>
            <a:r>
              <a:rPr lang="en-US" altLang="en-US" sz="1200" dirty="0">
                <a:solidFill>
                  <a:srgbClr val="FFFF00"/>
                </a:solidFill>
                <a:cs typeface="Arial" charset="0"/>
              </a:rPr>
              <a:t>2019 Sucker Rod Pumping Workshop Oklahoma City, OK</a:t>
            </a:r>
          </a:p>
        </p:txBody>
      </p:sp>
      <p:sp>
        <p:nvSpPr>
          <p:cNvPr id="6" name="Title 1"/>
          <p:cNvSpPr>
            <a:spLocks noGrp="1"/>
          </p:cNvSpPr>
          <p:nvPr>
            <p:ph type="title"/>
          </p:nvPr>
        </p:nvSpPr>
        <p:spPr>
          <a:xfrm>
            <a:off x="228600" y="274638"/>
            <a:ext cx="8686800" cy="792162"/>
          </a:xfrm>
        </p:spPr>
        <p:txBody>
          <a:bodyPr/>
          <a:lstStyle/>
          <a:p>
            <a:r>
              <a:rPr lang="en-US"/>
              <a:t>Click to edit Master title style</a:t>
            </a:r>
          </a:p>
        </p:txBody>
      </p:sp>
    </p:spTree>
    <p:extLst>
      <p:ext uri="{BB962C8B-B14F-4D97-AF65-F5344CB8AC3E}">
        <p14:creationId xmlns:p14="http://schemas.microsoft.com/office/powerpoint/2010/main" val="340005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6443E63-51FE-4C62-B979-8C433F59A7B1}"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FADF8-7CCE-4D37-A008-248E4DCD49EA}" type="slidenum">
              <a:rPr lang="en-US" smtClean="0"/>
              <a:t>‹#›</a:t>
            </a:fld>
            <a:endParaRPr lang="en-US"/>
          </a:p>
        </p:txBody>
      </p:sp>
    </p:spTree>
    <p:extLst>
      <p:ext uri="{BB962C8B-B14F-4D97-AF65-F5344CB8AC3E}">
        <p14:creationId xmlns:p14="http://schemas.microsoft.com/office/powerpoint/2010/main" val="1546759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 name="Rectangle 7"/>
          <p:cNvSpPr>
            <a:spLocks noChangeArrowheads="1"/>
          </p:cNvSpPr>
          <p:nvPr/>
        </p:nvSpPr>
        <p:spPr bwMode="hidden">
          <a:xfrm>
            <a:off x="0" y="0"/>
            <a:ext cx="9144000" cy="121443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Univers 45 Light" pitchFamily="2" charset="0"/>
              </a:defRPr>
            </a:lvl1pPr>
            <a:lvl2pPr marL="742950" indent="-285750">
              <a:defRPr sz="2000">
                <a:solidFill>
                  <a:schemeClr val="tx1"/>
                </a:solidFill>
                <a:latin typeface="Univers 45 Light" pitchFamily="2" charset="0"/>
              </a:defRPr>
            </a:lvl2pPr>
            <a:lvl3pPr marL="1143000" indent="-228600">
              <a:defRPr sz="2000">
                <a:solidFill>
                  <a:schemeClr val="tx1"/>
                </a:solidFill>
                <a:latin typeface="Univers 45 Light" pitchFamily="2" charset="0"/>
              </a:defRPr>
            </a:lvl3pPr>
            <a:lvl4pPr marL="1600200" indent="-228600">
              <a:defRPr sz="2000">
                <a:solidFill>
                  <a:schemeClr val="tx1"/>
                </a:solidFill>
                <a:latin typeface="Univers 45 Light" pitchFamily="2" charset="0"/>
              </a:defRPr>
            </a:lvl4pPr>
            <a:lvl5pPr marL="2057400" indent="-228600">
              <a:defRPr sz="2000">
                <a:solidFill>
                  <a:schemeClr val="tx1"/>
                </a:solidFill>
                <a:latin typeface="Univers 45 Light" pitchFamily="2" charset="0"/>
              </a:defRPr>
            </a:lvl5pPr>
            <a:lvl6pPr marL="2514600" indent="-228600" eaLnBrk="0" fontAlgn="base" hangingPunct="0">
              <a:spcBef>
                <a:spcPct val="0"/>
              </a:spcBef>
              <a:spcAft>
                <a:spcPct val="0"/>
              </a:spcAft>
              <a:defRPr sz="2000">
                <a:solidFill>
                  <a:schemeClr val="tx1"/>
                </a:solidFill>
                <a:latin typeface="Univers 45 Light" pitchFamily="2" charset="0"/>
              </a:defRPr>
            </a:lvl6pPr>
            <a:lvl7pPr marL="2971800" indent="-228600" eaLnBrk="0" fontAlgn="base" hangingPunct="0">
              <a:spcBef>
                <a:spcPct val="0"/>
              </a:spcBef>
              <a:spcAft>
                <a:spcPct val="0"/>
              </a:spcAft>
              <a:defRPr sz="2000">
                <a:solidFill>
                  <a:schemeClr val="tx1"/>
                </a:solidFill>
                <a:latin typeface="Univers 45 Light" pitchFamily="2" charset="0"/>
              </a:defRPr>
            </a:lvl7pPr>
            <a:lvl8pPr marL="3429000" indent="-228600" eaLnBrk="0" fontAlgn="base" hangingPunct="0">
              <a:spcBef>
                <a:spcPct val="0"/>
              </a:spcBef>
              <a:spcAft>
                <a:spcPct val="0"/>
              </a:spcAft>
              <a:defRPr sz="2000">
                <a:solidFill>
                  <a:schemeClr val="tx1"/>
                </a:solidFill>
                <a:latin typeface="Univers 45 Light" pitchFamily="2" charset="0"/>
              </a:defRPr>
            </a:lvl8pPr>
            <a:lvl9pPr marL="3886200" indent="-228600" eaLnBrk="0" fontAlgn="base" hangingPunct="0">
              <a:spcBef>
                <a:spcPct val="0"/>
              </a:spcBef>
              <a:spcAft>
                <a:spcPct val="0"/>
              </a:spcAft>
              <a:defRPr sz="2000">
                <a:solidFill>
                  <a:schemeClr val="tx1"/>
                </a:solidFill>
                <a:latin typeface="Univers 45 Light" pitchFamily="2" charset="0"/>
              </a:defRPr>
            </a:lvl9pPr>
          </a:lstStyle>
          <a:p>
            <a:pPr>
              <a:defRPr/>
            </a:pPr>
            <a:endParaRPr lang="en-US" altLang="en-US" dirty="0">
              <a:latin typeface="Arial Unicode MS" panose="020B0604020202020204" pitchFamily="34" charset="-128"/>
            </a:endParaRPr>
          </a:p>
        </p:txBody>
      </p:sp>
      <p:sp>
        <p:nvSpPr>
          <p:cNvPr id="3" name="Text Placeholder 2"/>
          <p:cNvSpPr>
            <a:spLocks noGrp="1"/>
          </p:cNvSpPr>
          <p:nvPr>
            <p:ph type="body" idx="1"/>
          </p:nvPr>
        </p:nvSpPr>
        <p:spPr>
          <a:xfrm>
            <a:off x="304800" y="1447800"/>
            <a:ext cx="8534400" cy="4678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6" name="Slide Number Placeholder 5"/>
          <p:cNvSpPr>
            <a:spLocks noGrp="1"/>
          </p:cNvSpPr>
          <p:nvPr>
            <p:ph type="sldNum" sz="quarter" idx="4"/>
          </p:nvPr>
        </p:nvSpPr>
        <p:spPr>
          <a:xfrm>
            <a:off x="7696200" y="6356351"/>
            <a:ext cx="1295400" cy="349250"/>
          </a:xfrm>
          <a:prstGeom prst="rect">
            <a:avLst/>
          </a:prstGeom>
        </p:spPr>
        <p:txBody>
          <a:bodyPr vert="horz" lIns="91440" tIns="45720" rIns="91440" bIns="45720" rtlCol="0" anchor="ctr"/>
          <a:lstStyle>
            <a:lvl1pPr algn="r">
              <a:defRPr sz="1200" b="1">
                <a:solidFill>
                  <a:srgbClr val="FFFF00"/>
                </a:solidFill>
              </a:defRPr>
            </a:lvl1pPr>
          </a:lstStyle>
          <a:p>
            <a:fld id="{6E2D2B3B-882E-40F3-A32F-6DD516915044}" type="slidenum">
              <a:rPr lang="en-US" smtClean="0"/>
              <a:pPr/>
              <a:t>‹#›</a:t>
            </a:fld>
            <a:endParaRPr lang="en-US" dirty="0"/>
          </a:p>
        </p:txBody>
      </p:sp>
      <p:sp>
        <p:nvSpPr>
          <p:cNvPr id="2" name="Title Placeholder 1"/>
          <p:cNvSpPr>
            <a:spLocks noGrp="1"/>
          </p:cNvSpPr>
          <p:nvPr>
            <p:ph type="title"/>
          </p:nvPr>
        </p:nvSpPr>
        <p:spPr>
          <a:xfrm>
            <a:off x="228600" y="274638"/>
            <a:ext cx="86868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Date Placeholder 1"/>
          <p:cNvSpPr>
            <a:spLocks noGrp="1"/>
          </p:cNvSpPr>
          <p:nvPr>
            <p:ph type="dt" sz="half" idx="2"/>
          </p:nvPr>
        </p:nvSpPr>
        <p:spPr>
          <a:xfrm>
            <a:off x="152400" y="6356351"/>
            <a:ext cx="1981200" cy="349250"/>
          </a:xfrm>
          <a:prstGeom prst="rect">
            <a:avLst/>
          </a:prstGeom>
        </p:spPr>
        <p:txBody>
          <a:bodyPr/>
          <a:lstStyle>
            <a:lvl1pPr>
              <a:defRPr b="1"/>
            </a:lvl1pPr>
          </a:lstStyle>
          <a:p>
            <a:pPr>
              <a:spcAft>
                <a:spcPct val="0"/>
              </a:spcAft>
            </a:pPr>
            <a:r>
              <a:rPr lang="en-US" altLang="en-US" sz="1200" dirty="0">
                <a:solidFill>
                  <a:srgbClr val="FFFF00"/>
                </a:solidFill>
                <a:cs typeface="Arial" charset="0"/>
              </a:rPr>
              <a:t>Sept. 9 - 12, 2019</a:t>
            </a:r>
          </a:p>
        </p:txBody>
      </p:sp>
      <p:sp>
        <p:nvSpPr>
          <p:cNvPr id="9" name="Footer Placeholder 4"/>
          <p:cNvSpPr>
            <a:spLocks noGrp="1"/>
          </p:cNvSpPr>
          <p:nvPr>
            <p:ph type="ftr" sz="quarter" idx="3"/>
          </p:nvPr>
        </p:nvSpPr>
        <p:spPr>
          <a:xfrm>
            <a:off x="2266545" y="6324600"/>
            <a:ext cx="4990289" cy="235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Aft>
                <a:spcPct val="40000"/>
              </a:spcAft>
              <a:buChar char="•"/>
              <a:defRPr sz="2400" b="1">
                <a:solidFill>
                  <a:schemeClr val="tx1"/>
                </a:solidFill>
                <a:latin typeface="Arial" charset="0"/>
              </a:defRPr>
            </a:lvl1pPr>
            <a:lvl2pPr marL="742950" indent="-285750">
              <a:spcAft>
                <a:spcPct val="40000"/>
              </a:spcAft>
              <a:buChar char="–"/>
              <a:defRPr sz="2000" b="1">
                <a:solidFill>
                  <a:schemeClr val="tx1"/>
                </a:solidFill>
                <a:latin typeface="Arial" charset="0"/>
              </a:defRPr>
            </a:lvl2pPr>
            <a:lvl3pPr marL="1143000" indent="-228600">
              <a:spcAft>
                <a:spcPct val="40000"/>
              </a:spcAft>
              <a:buChar char="•"/>
              <a:defRPr sz="2400" b="1">
                <a:solidFill>
                  <a:schemeClr val="tx1"/>
                </a:solidFill>
                <a:latin typeface="Arial" charset="0"/>
              </a:defRPr>
            </a:lvl3pPr>
            <a:lvl4pPr marL="1600200" indent="-228600">
              <a:spcBef>
                <a:spcPct val="20000"/>
              </a:spcBef>
              <a:buChar char="–"/>
              <a:defRPr sz="1600">
                <a:solidFill>
                  <a:schemeClr val="tx1"/>
                </a:solidFill>
                <a:latin typeface="Univers 45 Light" pitchFamily="2" charset="0"/>
              </a:defRPr>
            </a:lvl4pPr>
            <a:lvl5pPr marL="2057400" indent="-228600">
              <a:spcBef>
                <a:spcPct val="20000"/>
              </a:spcBef>
              <a:buChar char="»"/>
              <a:defRPr sz="1600">
                <a:solidFill>
                  <a:schemeClr val="tx1"/>
                </a:solidFill>
                <a:latin typeface="Univers 45 Light" pitchFamily="2" charset="0"/>
              </a:defRPr>
            </a:lvl5pPr>
            <a:lvl6pPr marL="2514600" indent="-228600" eaLnBrk="0" fontAlgn="base" hangingPunct="0">
              <a:spcBef>
                <a:spcPct val="20000"/>
              </a:spcBef>
              <a:spcAft>
                <a:spcPct val="0"/>
              </a:spcAft>
              <a:buChar char="»"/>
              <a:defRPr sz="1600">
                <a:solidFill>
                  <a:schemeClr val="tx1"/>
                </a:solidFill>
                <a:latin typeface="Univers 45 Light" pitchFamily="2" charset="0"/>
              </a:defRPr>
            </a:lvl6pPr>
            <a:lvl7pPr marL="2971800" indent="-228600" eaLnBrk="0" fontAlgn="base" hangingPunct="0">
              <a:spcBef>
                <a:spcPct val="20000"/>
              </a:spcBef>
              <a:spcAft>
                <a:spcPct val="0"/>
              </a:spcAft>
              <a:buChar char="»"/>
              <a:defRPr sz="1600">
                <a:solidFill>
                  <a:schemeClr val="tx1"/>
                </a:solidFill>
                <a:latin typeface="Univers 45 Light" pitchFamily="2" charset="0"/>
              </a:defRPr>
            </a:lvl7pPr>
            <a:lvl8pPr marL="3429000" indent="-228600" eaLnBrk="0" fontAlgn="base" hangingPunct="0">
              <a:spcBef>
                <a:spcPct val="20000"/>
              </a:spcBef>
              <a:spcAft>
                <a:spcPct val="0"/>
              </a:spcAft>
              <a:buChar char="»"/>
              <a:defRPr sz="1600">
                <a:solidFill>
                  <a:schemeClr val="tx1"/>
                </a:solidFill>
                <a:latin typeface="Univers 45 Light" pitchFamily="2" charset="0"/>
              </a:defRPr>
            </a:lvl8pPr>
            <a:lvl9pPr marL="3886200" indent="-228600" eaLnBrk="0" fontAlgn="base" hangingPunct="0">
              <a:spcBef>
                <a:spcPct val="20000"/>
              </a:spcBef>
              <a:spcAft>
                <a:spcPct val="0"/>
              </a:spcAft>
              <a:buChar char="»"/>
              <a:defRPr sz="1600">
                <a:solidFill>
                  <a:schemeClr val="tx1"/>
                </a:solidFill>
                <a:latin typeface="Univers 45 Light" pitchFamily="2" charset="0"/>
              </a:defRPr>
            </a:lvl9pPr>
          </a:lstStyle>
          <a:p>
            <a:pPr>
              <a:spcAft>
                <a:spcPct val="0"/>
              </a:spcAft>
              <a:buFontTx/>
              <a:buNone/>
            </a:pPr>
            <a:r>
              <a:rPr lang="en-US" altLang="en-US" sz="1200" dirty="0">
                <a:solidFill>
                  <a:srgbClr val="FFFF00"/>
                </a:solidFill>
                <a:cs typeface="Arial" charset="0"/>
              </a:rPr>
              <a:t>2019 Sucker Rod Pumping Workshop Oklahoma City, OK</a:t>
            </a:r>
          </a:p>
        </p:txBody>
      </p:sp>
    </p:spTree>
    <p:extLst>
      <p:ext uri="{BB962C8B-B14F-4D97-AF65-F5344CB8AC3E}">
        <p14:creationId xmlns:p14="http://schemas.microsoft.com/office/powerpoint/2010/main" val="1384784517"/>
      </p:ext>
    </p:extLst>
  </p:cSld>
  <p:clrMap bg1="lt1" tx1="dk1" bg2="lt2" tx2="dk2" accent1="accent1" accent2="accent2" accent3="accent3" accent4="accent4" accent5="accent5" accent6="accent6" hlink="hlink" folHlink="folHlink"/>
  <p:sldLayoutIdLst>
    <p:sldLayoutId id="2147483975" r:id="rId1"/>
    <p:sldLayoutId id="2147483964" r:id="rId2"/>
    <p:sldLayoutId id="2147483966" r:id="rId3"/>
    <p:sldLayoutId id="2147483968" r:id="rId4"/>
    <p:sldLayoutId id="2147483969" r:id="rId5"/>
    <p:sldLayoutId id="2147483976" r:id="rId6"/>
  </p:sldLayoutIdLst>
  <p:hf hdr="0"/>
  <p:txStyles>
    <p:titleStyle>
      <a:lvl1pPr algn="l" defTabSz="914400" rtl="0" eaLnBrk="1" latinLnBrk="0" hangingPunct="1">
        <a:spcBef>
          <a:spcPct val="0"/>
        </a:spcBef>
        <a:buNone/>
        <a:defRPr sz="4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8296" y="2286000"/>
            <a:ext cx="8637104" cy="1766887"/>
          </a:xfrm>
        </p:spPr>
        <p:txBody>
          <a:bodyPr/>
          <a:lstStyle/>
          <a:p>
            <a:pPr algn="ctr"/>
            <a:r>
              <a:rPr lang="en-US" dirty="0"/>
              <a:t>Time Domain</a:t>
            </a:r>
            <a:br>
              <a:rPr lang="en-US" dirty="0"/>
            </a:br>
            <a:r>
              <a:rPr lang="en-US" dirty="0"/>
              <a:t> Analyses Offers New Insights into Artificial Lift</a:t>
            </a:r>
            <a:br>
              <a:rPr lang="en-US" dirty="0"/>
            </a:br>
            <a:r>
              <a:rPr lang="en-US" sz="2000" dirty="0"/>
              <a:t>Mark Frenzel and  Raju Gandikota</a:t>
            </a:r>
            <a:endParaRPr lang="en-US" dirty="0"/>
          </a:p>
        </p:txBody>
      </p:sp>
      <p:sp>
        <p:nvSpPr>
          <p:cNvPr id="7" name="Subtitle 6"/>
          <p:cNvSpPr>
            <a:spLocks noGrp="1"/>
          </p:cNvSpPr>
          <p:nvPr>
            <p:ph type="subTitle" idx="1"/>
          </p:nvPr>
        </p:nvSpPr>
        <p:spPr>
          <a:xfrm>
            <a:off x="304800" y="5486400"/>
            <a:ext cx="8686800" cy="914400"/>
          </a:xfrm>
        </p:spPr>
        <p:txBody>
          <a:bodyPr>
            <a:normAutofit/>
          </a:bodyPr>
          <a:lstStyle/>
          <a:p>
            <a:pPr algn="ctr"/>
            <a:r>
              <a:rPr lang="en-US" dirty="0"/>
              <a:t>Digital Twins of A L Systems Improves Design, Operation and Maintenance or “Supporting AL in horizontal completions”</a:t>
            </a:r>
          </a:p>
        </p:txBody>
      </p:sp>
    </p:spTree>
    <p:extLst>
      <p:ext uri="{BB962C8B-B14F-4D97-AF65-F5344CB8AC3E}">
        <p14:creationId xmlns:p14="http://schemas.microsoft.com/office/powerpoint/2010/main" val="607989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9180-3658-4127-B3E2-E86EA8083522}"/>
              </a:ext>
            </a:extLst>
          </p:cNvPr>
          <p:cNvSpPr>
            <a:spLocks noGrp="1"/>
          </p:cNvSpPr>
          <p:nvPr>
            <p:ph type="title"/>
          </p:nvPr>
        </p:nvSpPr>
        <p:spPr/>
        <p:txBody>
          <a:bodyPr/>
          <a:lstStyle/>
          <a:p>
            <a:r>
              <a:rPr lang="en-US" dirty="0"/>
              <a:t>Friction Forces</a:t>
            </a:r>
          </a:p>
        </p:txBody>
      </p:sp>
      <p:sp>
        <p:nvSpPr>
          <p:cNvPr id="3" name="Content Placeholder 2">
            <a:extLst>
              <a:ext uri="{FF2B5EF4-FFF2-40B4-BE49-F238E27FC236}">
                <a16:creationId xmlns:a16="http://schemas.microsoft.com/office/drawing/2014/main" id="{19B09D40-C455-4AD0-868D-0388A2EFA5C1}"/>
              </a:ext>
            </a:extLst>
          </p:cNvPr>
          <p:cNvSpPr>
            <a:spLocks noGrp="1"/>
          </p:cNvSpPr>
          <p:nvPr>
            <p:ph idx="1"/>
          </p:nvPr>
        </p:nvSpPr>
        <p:spPr/>
        <p:txBody>
          <a:bodyPr/>
          <a:lstStyle/>
          <a:p>
            <a:r>
              <a:rPr lang="en-US" dirty="0"/>
              <a:t>Mechanical friction can be quantified</a:t>
            </a:r>
          </a:p>
          <a:p>
            <a:r>
              <a:rPr lang="en-US" dirty="0"/>
              <a:t>Coatings </a:t>
            </a:r>
            <a:r>
              <a:rPr lang="en-US" i="1" dirty="0"/>
              <a:t>quantitatively</a:t>
            </a:r>
            <a:r>
              <a:rPr lang="en-US" dirty="0"/>
              <a:t> evaluated over time</a:t>
            </a:r>
          </a:p>
          <a:p>
            <a:r>
              <a:rPr lang="en-US" dirty="0"/>
              <a:t>Combine FR efforts for best performance?</a:t>
            </a:r>
          </a:p>
          <a:p>
            <a:r>
              <a:rPr lang="en-US" dirty="0"/>
              <a:t>Rod breaks, over-load and buckling</a:t>
            </a:r>
          </a:p>
          <a:p>
            <a:r>
              <a:rPr lang="en-US" dirty="0"/>
              <a:t>Rod/tubing wear - failure </a:t>
            </a:r>
          </a:p>
        </p:txBody>
      </p:sp>
      <p:sp>
        <p:nvSpPr>
          <p:cNvPr id="4" name="Slide Number Placeholder 3">
            <a:extLst>
              <a:ext uri="{FF2B5EF4-FFF2-40B4-BE49-F238E27FC236}">
                <a16:creationId xmlns:a16="http://schemas.microsoft.com/office/drawing/2014/main" id="{6D0ACD88-4227-45EA-8791-69991A004136}"/>
              </a:ext>
            </a:extLst>
          </p:cNvPr>
          <p:cNvSpPr>
            <a:spLocks noGrp="1"/>
          </p:cNvSpPr>
          <p:nvPr>
            <p:ph type="sldNum" sz="quarter" idx="12"/>
          </p:nvPr>
        </p:nvSpPr>
        <p:spPr/>
        <p:txBody>
          <a:bodyPr/>
          <a:lstStyle/>
          <a:p>
            <a:fld id="{6E2D2B3B-882E-40F3-A32F-6DD516915044}" type="slidenum">
              <a:rPr lang="en-US" smtClean="0"/>
              <a:pPr/>
              <a:t>10</a:t>
            </a:fld>
            <a:endParaRPr lang="en-US"/>
          </a:p>
        </p:txBody>
      </p:sp>
      <p:sp>
        <p:nvSpPr>
          <p:cNvPr id="5" name="Footer Placeholder 4">
            <a:extLst>
              <a:ext uri="{FF2B5EF4-FFF2-40B4-BE49-F238E27FC236}">
                <a16:creationId xmlns:a16="http://schemas.microsoft.com/office/drawing/2014/main" id="{110683D4-E57B-4BAE-A108-685B678F9E29}"/>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2CF288F6-5A44-4A01-A01B-4DBB5F69EB70}"/>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Tree>
    <p:extLst>
      <p:ext uri="{BB962C8B-B14F-4D97-AF65-F5344CB8AC3E}">
        <p14:creationId xmlns:p14="http://schemas.microsoft.com/office/powerpoint/2010/main" val="34455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88AA-378E-4D0B-BC2B-B10A193E8276}"/>
              </a:ext>
            </a:extLst>
          </p:cNvPr>
          <p:cNvSpPr>
            <a:spLocks noGrp="1"/>
          </p:cNvSpPr>
          <p:nvPr>
            <p:ph type="title"/>
          </p:nvPr>
        </p:nvSpPr>
        <p:spPr/>
        <p:txBody>
          <a:bodyPr/>
          <a:lstStyle/>
          <a:p>
            <a:r>
              <a:rPr lang="en-US" dirty="0"/>
              <a:t>Horizontal Wellbores</a:t>
            </a:r>
          </a:p>
        </p:txBody>
      </p:sp>
      <p:sp>
        <p:nvSpPr>
          <p:cNvPr id="3" name="Content Placeholder 2">
            <a:extLst>
              <a:ext uri="{FF2B5EF4-FFF2-40B4-BE49-F238E27FC236}">
                <a16:creationId xmlns:a16="http://schemas.microsoft.com/office/drawing/2014/main" id="{9CB486C0-6849-4185-A37B-5EDE11F2880C}"/>
              </a:ext>
            </a:extLst>
          </p:cNvPr>
          <p:cNvSpPr>
            <a:spLocks noGrp="1"/>
          </p:cNvSpPr>
          <p:nvPr>
            <p:ph idx="1"/>
          </p:nvPr>
        </p:nvSpPr>
        <p:spPr/>
        <p:txBody>
          <a:bodyPr/>
          <a:lstStyle/>
          <a:p>
            <a:r>
              <a:rPr lang="en-US" dirty="0"/>
              <a:t>Wells have tortuosity and </a:t>
            </a:r>
            <a:r>
              <a:rPr lang="en-US" u="sng" dirty="0"/>
              <a:t>many</a:t>
            </a:r>
            <a:r>
              <a:rPr lang="en-US" dirty="0"/>
              <a:t> touch points</a:t>
            </a:r>
          </a:p>
          <a:p>
            <a:r>
              <a:rPr lang="en-US" dirty="0"/>
              <a:t>Design AL with movement in mind…</a:t>
            </a:r>
          </a:p>
          <a:p>
            <a:r>
              <a:rPr lang="en-US" dirty="0"/>
              <a:t>Predict rod behavior </a:t>
            </a:r>
          </a:p>
          <a:p>
            <a:pPr marL="0" indent="0">
              <a:buNone/>
            </a:pPr>
            <a:endParaRPr lang="en-US" dirty="0"/>
          </a:p>
        </p:txBody>
      </p:sp>
      <p:sp>
        <p:nvSpPr>
          <p:cNvPr id="4" name="Slide Number Placeholder 3">
            <a:extLst>
              <a:ext uri="{FF2B5EF4-FFF2-40B4-BE49-F238E27FC236}">
                <a16:creationId xmlns:a16="http://schemas.microsoft.com/office/drawing/2014/main" id="{455AC51B-BC34-4765-BA8E-D3EBC01EF6C5}"/>
              </a:ext>
            </a:extLst>
          </p:cNvPr>
          <p:cNvSpPr>
            <a:spLocks noGrp="1"/>
          </p:cNvSpPr>
          <p:nvPr>
            <p:ph type="sldNum" sz="quarter" idx="12"/>
          </p:nvPr>
        </p:nvSpPr>
        <p:spPr/>
        <p:txBody>
          <a:bodyPr/>
          <a:lstStyle/>
          <a:p>
            <a:fld id="{6E2D2B3B-882E-40F3-A32F-6DD516915044}" type="slidenum">
              <a:rPr lang="en-US" smtClean="0"/>
              <a:pPr/>
              <a:t>11</a:t>
            </a:fld>
            <a:endParaRPr lang="en-US"/>
          </a:p>
        </p:txBody>
      </p:sp>
      <p:sp>
        <p:nvSpPr>
          <p:cNvPr id="5" name="Footer Placeholder 4">
            <a:extLst>
              <a:ext uri="{FF2B5EF4-FFF2-40B4-BE49-F238E27FC236}">
                <a16:creationId xmlns:a16="http://schemas.microsoft.com/office/drawing/2014/main" id="{FEA7029B-EBD5-4B99-83AE-CB64849CF2CC}"/>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98BD10AA-C204-4970-A95E-F736E1B45274}"/>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Tree>
    <p:extLst>
      <p:ext uri="{BB962C8B-B14F-4D97-AF65-F5344CB8AC3E}">
        <p14:creationId xmlns:p14="http://schemas.microsoft.com/office/powerpoint/2010/main" val="246945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14D6-FB5F-492F-A7D5-E9FA7B9F6055}"/>
              </a:ext>
            </a:extLst>
          </p:cNvPr>
          <p:cNvSpPr>
            <a:spLocks noGrp="1"/>
          </p:cNvSpPr>
          <p:nvPr>
            <p:ph type="title"/>
          </p:nvPr>
        </p:nvSpPr>
        <p:spPr/>
        <p:txBody>
          <a:bodyPr/>
          <a:lstStyle/>
          <a:p>
            <a:r>
              <a:rPr lang="en-US" dirty="0"/>
              <a:t>Well Profile</a:t>
            </a:r>
          </a:p>
        </p:txBody>
      </p:sp>
      <p:sp>
        <p:nvSpPr>
          <p:cNvPr id="4" name="Slide Number Placeholder 3">
            <a:extLst>
              <a:ext uri="{FF2B5EF4-FFF2-40B4-BE49-F238E27FC236}">
                <a16:creationId xmlns:a16="http://schemas.microsoft.com/office/drawing/2014/main" id="{DF4D68B4-E271-44E0-8DF0-B6F9B72BE96B}"/>
              </a:ext>
            </a:extLst>
          </p:cNvPr>
          <p:cNvSpPr>
            <a:spLocks noGrp="1"/>
          </p:cNvSpPr>
          <p:nvPr>
            <p:ph type="sldNum" sz="quarter" idx="12"/>
          </p:nvPr>
        </p:nvSpPr>
        <p:spPr/>
        <p:txBody>
          <a:bodyPr/>
          <a:lstStyle/>
          <a:p>
            <a:fld id="{6E2D2B3B-882E-40F3-A32F-6DD516915044}" type="slidenum">
              <a:rPr lang="en-US" smtClean="0"/>
              <a:pPr/>
              <a:t>12</a:t>
            </a:fld>
            <a:endParaRPr lang="en-US"/>
          </a:p>
        </p:txBody>
      </p:sp>
      <p:sp>
        <p:nvSpPr>
          <p:cNvPr id="5" name="Footer Placeholder 4">
            <a:extLst>
              <a:ext uri="{FF2B5EF4-FFF2-40B4-BE49-F238E27FC236}">
                <a16:creationId xmlns:a16="http://schemas.microsoft.com/office/drawing/2014/main" id="{54534B8B-D463-4798-BFFA-24EDA7E903F3}"/>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F0EDB4CA-29B1-4F53-8B41-41ABF117F228}"/>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pic>
        <p:nvPicPr>
          <p:cNvPr id="7" name="Picture 6">
            <a:extLst>
              <a:ext uri="{FF2B5EF4-FFF2-40B4-BE49-F238E27FC236}">
                <a16:creationId xmlns:a16="http://schemas.microsoft.com/office/drawing/2014/main" id="{B8F5BBBA-83E1-41D0-852D-938BCF7C8C56}"/>
              </a:ext>
            </a:extLst>
          </p:cNvPr>
          <p:cNvPicPr>
            <a:picLocks noChangeAspect="1"/>
          </p:cNvPicPr>
          <p:nvPr/>
        </p:nvPicPr>
        <p:blipFill rotWithShape="1">
          <a:blip r:embed="rId2"/>
          <a:srcRect r="19841"/>
          <a:stretch/>
        </p:blipFill>
        <p:spPr>
          <a:xfrm>
            <a:off x="152400" y="1447800"/>
            <a:ext cx="6772803" cy="4795540"/>
          </a:xfrm>
          <a:prstGeom prst="rect">
            <a:avLst/>
          </a:prstGeom>
        </p:spPr>
      </p:pic>
      <p:sp>
        <p:nvSpPr>
          <p:cNvPr id="8" name="TextBox 7">
            <a:extLst>
              <a:ext uri="{FF2B5EF4-FFF2-40B4-BE49-F238E27FC236}">
                <a16:creationId xmlns:a16="http://schemas.microsoft.com/office/drawing/2014/main" id="{ABD9F194-0885-4C61-BABB-20E4B6CD145F}"/>
              </a:ext>
            </a:extLst>
          </p:cNvPr>
          <p:cNvSpPr txBox="1"/>
          <p:nvPr/>
        </p:nvSpPr>
        <p:spPr>
          <a:xfrm>
            <a:off x="7256834" y="1676400"/>
            <a:ext cx="1506166" cy="1323439"/>
          </a:xfrm>
          <a:prstGeom prst="rect">
            <a:avLst/>
          </a:prstGeom>
          <a:noFill/>
        </p:spPr>
        <p:txBody>
          <a:bodyPr wrap="square" rtlCol="0">
            <a:spAutoFit/>
          </a:bodyPr>
          <a:lstStyle/>
          <a:p>
            <a:r>
              <a:rPr lang="en-US" sz="2000" b="1" dirty="0">
                <a:solidFill>
                  <a:schemeClr val="bg1"/>
                </a:solidFill>
              </a:rPr>
              <a:t>Pump located in lateral at 90° INC</a:t>
            </a:r>
          </a:p>
        </p:txBody>
      </p:sp>
    </p:spTree>
    <p:extLst>
      <p:ext uri="{BB962C8B-B14F-4D97-AF65-F5344CB8AC3E}">
        <p14:creationId xmlns:p14="http://schemas.microsoft.com/office/powerpoint/2010/main" val="329599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02A8-A5BD-4885-B1DF-ADBA7BA85002}"/>
              </a:ext>
            </a:extLst>
          </p:cNvPr>
          <p:cNvSpPr>
            <a:spLocks noGrp="1"/>
          </p:cNvSpPr>
          <p:nvPr>
            <p:ph type="title"/>
          </p:nvPr>
        </p:nvSpPr>
        <p:spPr/>
        <p:txBody>
          <a:bodyPr/>
          <a:lstStyle/>
          <a:p>
            <a:r>
              <a:rPr lang="en-US" dirty="0"/>
              <a:t>Dashboard View 1</a:t>
            </a:r>
          </a:p>
        </p:txBody>
      </p:sp>
      <p:pic>
        <p:nvPicPr>
          <p:cNvPr id="7" name="Content Placeholder 6">
            <a:extLst>
              <a:ext uri="{FF2B5EF4-FFF2-40B4-BE49-F238E27FC236}">
                <a16:creationId xmlns:a16="http://schemas.microsoft.com/office/drawing/2014/main" id="{A8075568-E3CD-4A82-98C7-C9F805F61168}"/>
              </a:ext>
            </a:extLst>
          </p:cNvPr>
          <p:cNvPicPr>
            <a:picLocks noGrp="1" noChangeAspect="1"/>
          </p:cNvPicPr>
          <p:nvPr>
            <p:ph idx="1"/>
          </p:nvPr>
        </p:nvPicPr>
        <p:blipFill>
          <a:blip r:embed="rId3"/>
          <a:stretch>
            <a:fillRect/>
          </a:stretch>
        </p:blipFill>
        <p:spPr>
          <a:xfrm>
            <a:off x="303751" y="1384347"/>
            <a:ext cx="8686800" cy="4886325"/>
          </a:xfrm>
          <a:prstGeom prst="rect">
            <a:avLst/>
          </a:prstGeom>
        </p:spPr>
      </p:pic>
      <p:sp>
        <p:nvSpPr>
          <p:cNvPr id="4" name="Slide Number Placeholder 3">
            <a:extLst>
              <a:ext uri="{FF2B5EF4-FFF2-40B4-BE49-F238E27FC236}">
                <a16:creationId xmlns:a16="http://schemas.microsoft.com/office/drawing/2014/main" id="{60939BC1-9BEC-445C-A2FF-544189D5CE07}"/>
              </a:ext>
            </a:extLst>
          </p:cNvPr>
          <p:cNvSpPr>
            <a:spLocks noGrp="1"/>
          </p:cNvSpPr>
          <p:nvPr>
            <p:ph type="sldNum" sz="quarter" idx="12"/>
          </p:nvPr>
        </p:nvSpPr>
        <p:spPr/>
        <p:txBody>
          <a:bodyPr/>
          <a:lstStyle/>
          <a:p>
            <a:fld id="{6E2D2B3B-882E-40F3-A32F-6DD516915044}" type="slidenum">
              <a:rPr lang="en-US" smtClean="0"/>
              <a:pPr/>
              <a:t>13</a:t>
            </a:fld>
            <a:endParaRPr lang="en-US"/>
          </a:p>
        </p:txBody>
      </p:sp>
      <p:sp>
        <p:nvSpPr>
          <p:cNvPr id="5" name="Footer Placeholder 4">
            <a:extLst>
              <a:ext uri="{FF2B5EF4-FFF2-40B4-BE49-F238E27FC236}">
                <a16:creationId xmlns:a16="http://schemas.microsoft.com/office/drawing/2014/main" id="{27A5460C-E8BB-473F-95F6-6D0A77122B47}"/>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30BD8196-842E-4533-B894-E0C0EF8AAFC7}"/>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
        <p:nvSpPr>
          <p:cNvPr id="3" name="TextBox 2">
            <a:extLst>
              <a:ext uri="{FF2B5EF4-FFF2-40B4-BE49-F238E27FC236}">
                <a16:creationId xmlns:a16="http://schemas.microsoft.com/office/drawing/2014/main" id="{4B7CF484-5546-4468-ACA1-FFEFD8B0E060}"/>
              </a:ext>
            </a:extLst>
          </p:cNvPr>
          <p:cNvSpPr txBox="1"/>
          <p:nvPr/>
        </p:nvSpPr>
        <p:spPr>
          <a:xfrm>
            <a:off x="2786543" y="1409631"/>
            <a:ext cx="1447800" cy="261610"/>
          </a:xfrm>
          <a:prstGeom prst="rect">
            <a:avLst/>
          </a:prstGeom>
          <a:noFill/>
        </p:spPr>
        <p:txBody>
          <a:bodyPr wrap="square" rtlCol="0">
            <a:spAutoFit/>
          </a:bodyPr>
          <a:lstStyle/>
          <a:p>
            <a:r>
              <a:rPr lang="en-US" sz="1100" b="1" dirty="0">
                <a:solidFill>
                  <a:schemeClr val="accent2"/>
                </a:solidFill>
              </a:rPr>
              <a:t>axial load</a:t>
            </a:r>
          </a:p>
        </p:txBody>
      </p:sp>
      <p:sp>
        <p:nvSpPr>
          <p:cNvPr id="8" name="TextBox 7">
            <a:extLst>
              <a:ext uri="{FF2B5EF4-FFF2-40B4-BE49-F238E27FC236}">
                <a16:creationId xmlns:a16="http://schemas.microsoft.com/office/drawing/2014/main" id="{416EDCF6-A55A-4CCA-891F-C93A4549EC25}"/>
              </a:ext>
            </a:extLst>
          </p:cNvPr>
          <p:cNvSpPr txBox="1"/>
          <p:nvPr/>
        </p:nvSpPr>
        <p:spPr>
          <a:xfrm>
            <a:off x="4234343" y="1421502"/>
            <a:ext cx="1676400" cy="261610"/>
          </a:xfrm>
          <a:prstGeom prst="rect">
            <a:avLst/>
          </a:prstGeom>
          <a:noFill/>
        </p:spPr>
        <p:txBody>
          <a:bodyPr wrap="square" rtlCol="0">
            <a:spAutoFit/>
          </a:bodyPr>
          <a:lstStyle/>
          <a:p>
            <a:r>
              <a:rPr lang="en-US" sz="1100" b="1" dirty="0">
                <a:solidFill>
                  <a:schemeClr val="accent2"/>
                </a:solidFill>
              </a:rPr>
              <a:t>contact forces</a:t>
            </a:r>
          </a:p>
        </p:txBody>
      </p:sp>
      <p:sp>
        <p:nvSpPr>
          <p:cNvPr id="9" name="TextBox 8">
            <a:extLst>
              <a:ext uri="{FF2B5EF4-FFF2-40B4-BE49-F238E27FC236}">
                <a16:creationId xmlns:a16="http://schemas.microsoft.com/office/drawing/2014/main" id="{E8BB0C5B-AFD5-4AF1-93B2-767022BB2BC1}"/>
              </a:ext>
            </a:extLst>
          </p:cNvPr>
          <p:cNvSpPr txBox="1"/>
          <p:nvPr/>
        </p:nvSpPr>
        <p:spPr>
          <a:xfrm>
            <a:off x="5888547" y="1386179"/>
            <a:ext cx="1447800" cy="261610"/>
          </a:xfrm>
          <a:prstGeom prst="rect">
            <a:avLst/>
          </a:prstGeom>
          <a:noFill/>
        </p:spPr>
        <p:txBody>
          <a:bodyPr wrap="square" rtlCol="0">
            <a:spAutoFit/>
          </a:bodyPr>
          <a:lstStyle/>
          <a:p>
            <a:r>
              <a:rPr lang="en-US" sz="1100" b="1" dirty="0">
                <a:solidFill>
                  <a:schemeClr val="accent2"/>
                </a:solidFill>
              </a:rPr>
              <a:t>bending moment</a:t>
            </a:r>
          </a:p>
        </p:txBody>
      </p:sp>
      <p:sp>
        <p:nvSpPr>
          <p:cNvPr id="10" name="TextBox 9">
            <a:extLst>
              <a:ext uri="{FF2B5EF4-FFF2-40B4-BE49-F238E27FC236}">
                <a16:creationId xmlns:a16="http://schemas.microsoft.com/office/drawing/2014/main" id="{0873DDF2-0FAB-44B3-8188-DE37BBB5E437}"/>
              </a:ext>
            </a:extLst>
          </p:cNvPr>
          <p:cNvSpPr txBox="1"/>
          <p:nvPr/>
        </p:nvSpPr>
        <p:spPr>
          <a:xfrm>
            <a:off x="7467600" y="1409631"/>
            <a:ext cx="1371600" cy="261610"/>
          </a:xfrm>
          <a:prstGeom prst="rect">
            <a:avLst/>
          </a:prstGeom>
          <a:noFill/>
        </p:spPr>
        <p:txBody>
          <a:bodyPr wrap="square" rtlCol="0">
            <a:spAutoFit/>
          </a:bodyPr>
          <a:lstStyle/>
          <a:p>
            <a:r>
              <a:rPr lang="en-US" sz="1100" b="1" dirty="0">
                <a:solidFill>
                  <a:schemeClr val="accent2"/>
                </a:solidFill>
              </a:rPr>
              <a:t>Von Mises stress</a:t>
            </a:r>
          </a:p>
        </p:txBody>
      </p:sp>
    </p:spTree>
    <p:extLst>
      <p:ext uri="{BB962C8B-B14F-4D97-AF65-F5344CB8AC3E}">
        <p14:creationId xmlns:p14="http://schemas.microsoft.com/office/powerpoint/2010/main" val="383884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F0F0-54A4-4817-A610-78905B21A436}"/>
              </a:ext>
            </a:extLst>
          </p:cNvPr>
          <p:cNvSpPr>
            <a:spLocks noGrp="1"/>
          </p:cNvSpPr>
          <p:nvPr>
            <p:ph type="title"/>
          </p:nvPr>
        </p:nvSpPr>
        <p:spPr/>
        <p:txBody>
          <a:bodyPr/>
          <a:lstStyle/>
          <a:p>
            <a:r>
              <a:rPr lang="en-US" dirty="0"/>
              <a:t>Dashboard - Upstroke</a:t>
            </a:r>
          </a:p>
        </p:txBody>
      </p:sp>
      <p:pic>
        <p:nvPicPr>
          <p:cNvPr id="7" name="Content Placeholder 6">
            <a:extLst>
              <a:ext uri="{FF2B5EF4-FFF2-40B4-BE49-F238E27FC236}">
                <a16:creationId xmlns:a16="http://schemas.microsoft.com/office/drawing/2014/main" id="{E157A058-4A74-4449-A23C-08742346192B}"/>
              </a:ext>
            </a:extLst>
          </p:cNvPr>
          <p:cNvPicPr>
            <a:picLocks noGrp="1" noChangeAspect="1"/>
          </p:cNvPicPr>
          <p:nvPr>
            <p:ph idx="1"/>
          </p:nvPr>
        </p:nvPicPr>
        <p:blipFill>
          <a:blip r:embed="rId2"/>
          <a:stretch>
            <a:fillRect/>
          </a:stretch>
        </p:blipFill>
        <p:spPr>
          <a:xfrm>
            <a:off x="76200" y="1192600"/>
            <a:ext cx="8839200" cy="4972050"/>
          </a:xfrm>
          <a:prstGeom prst="rect">
            <a:avLst/>
          </a:prstGeom>
        </p:spPr>
      </p:pic>
      <p:sp>
        <p:nvSpPr>
          <p:cNvPr id="4" name="Slide Number Placeholder 3">
            <a:extLst>
              <a:ext uri="{FF2B5EF4-FFF2-40B4-BE49-F238E27FC236}">
                <a16:creationId xmlns:a16="http://schemas.microsoft.com/office/drawing/2014/main" id="{1046D8AA-F030-454E-8731-75A0B7224C05}"/>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5" name="Footer Placeholder 4">
            <a:extLst>
              <a:ext uri="{FF2B5EF4-FFF2-40B4-BE49-F238E27FC236}">
                <a16:creationId xmlns:a16="http://schemas.microsoft.com/office/drawing/2014/main" id="{EE2ABA5B-F831-487C-9D7B-ACA9DA4E9987}"/>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9964FC58-ED5F-4B7A-8F5A-FFB1D350869A}"/>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
        <p:nvSpPr>
          <p:cNvPr id="8" name="TextBox 7">
            <a:extLst>
              <a:ext uri="{FF2B5EF4-FFF2-40B4-BE49-F238E27FC236}">
                <a16:creationId xmlns:a16="http://schemas.microsoft.com/office/drawing/2014/main" id="{0829B789-68A6-45CF-9D5B-D378A78BA685}"/>
              </a:ext>
            </a:extLst>
          </p:cNvPr>
          <p:cNvSpPr txBox="1"/>
          <p:nvPr/>
        </p:nvSpPr>
        <p:spPr>
          <a:xfrm>
            <a:off x="2456576" y="1192600"/>
            <a:ext cx="1447800" cy="261610"/>
          </a:xfrm>
          <a:prstGeom prst="rect">
            <a:avLst/>
          </a:prstGeom>
          <a:noFill/>
        </p:spPr>
        <p:txBody>
          <a:bodyPr wrap="square" rtlCol="0">
            <a:spAutoFit/>
          </a:bodyPr>
          <a:lstStyle/>
          <a:p>
            <a:r>
              <a:rPr lang="en-US" sz="1100" b="1" dirty="0">
                <a:solidFill>
                  <a:srgbClr val="C0504D"/>
                </a:solidFill>
              </a:rPr>
              <a:t>axial load</a:t>
            </a:r>
            <a:endParaRPr lang="en-US" sz="2000" b="1" dirty="0">
              <a:solidFill>
                <a:schemeClr val="bg1"/>
              </a:solidFill>
            </a:endParaRPr>
          </a:p>
        </p:txBody>
      </p:sp>
      <p:sp>
        <p:nvSpPr>
          <p:cNvPr id="9" name="TextBox 8">
            <a:extLst>
              <a:ext uri="{FF2B5EF4-FFF2-40B4-BE49-F238E27FC236}">
                <a16:creationId xmlns:a16="http://schemas.microsoft.com/office/drawing/2014/main" id="{B31D05FA-4C71-448B-B075-EAFBBD8C8BDD}"/>
              </a:ext>
            </a:extLst>
          </p:cNvPr>
          <p:cNvSpPr txBox="1"/>
          <p:nvPr/>
        </p:nvSpPr>
        <p:spPr>
          <a:xfrm>
            <a:off x="3886200" y="1192600"/>
            <a:ext cx="1219200" cy="261610"/>
          </a:xfrm>
          <a:prstGeom prst="rect">
            <a:avLst/>
          </a:prstGeom>
          <a:noFill/>
        </p:spPr>
        <p:txBody>
          <a:bodyPr wrap="square" rtlCol="0">
            <a:spAutoFit/>
          </a:bodyPr>
          <a:lstStyle/>
          <a:p>
            <a:r>
              <a:rPr lang="en-US" sz="1100" b="1" dirty="0">
                <a:solidFill>
                  <a:schemeClr val="accent2"/>
                </a:solidFill>
              </a:rPr>
              <a:t>contact forces</a:t>
            </a:r>
          </a:p>
        </p:txBody>
      </p:sp>
      <p:sp>
        <p:nvSpPr>
          <p:cNvPr id="10" name="TextBox 9">
            <a:extLst>
              <a:ext uri="{FF2B5EF4-FFF2-40B4-BE49-F238E27FC236}">
                <a16:creationId xmlns:a16="http://schemas.microsoft.com/office/drawing/2014/main" id="{D35E57CA-E024-4F3A-A9FB-121970C0EFE8}"/>
              </a:ext>
            </a:extLst>
          </p:cNvPr>
          <p:cNvSpPr txBox="1"/>
          <p:nvPr/>
        </p:nvSpPr>
        <p:spPr>
          <a:xfrm>
            <a:off x="5629028" y="1192600"/>
            <a:ext cx="1447800" cy="261610"/>
          </a:xfrm>
          <a:prstGeom prst="rect">
            <a:avLst/>
          </a:prstGeom>
          <a:noFill/>
        </p:spPr>
        <p:txBody>
          <a:bodyPr wrap="square" rtlCol="0">
            <a:spAutoFit/>
          </a:bodyPr>
          <a:lstStyle/>
          <a:p>
            <a:r>
              <a:rPr lang="en-US" sz="1100" b="1" dirty="0">
                <a:solidFill>
                  <a:schemeClr val="accent2"/>
                </a:solidFill>
              </a:rPr>
              <a:t>bending moment</a:t>
            </a:r>
          </a:p>
        </p:txBody>
      </p:sp>
      <p:sp>
        <p:nvSpPr>
          <p:cNvPr id="11" name="TextBox 10">
            <a:extLst>
              <a:ext uri="{FF2B5EF4-FFF2-40B4-BE49-F238E27FC236}">
                <a16:creationId xmlns:a16="http://schemas.microsoft.com/office/drawing/2014/main" id="{17F18121-A48E-4D05-A398-A09DA9578E8C}"/>
              </a:ext>
            </a:extLst>
          </p:cNvPr>
          <p:cNvSpPr txBox="1"/>
          <p:nvPr/>
        </p:nvSpPr>
        <p:spPr>
          <a:xfrm>
            <a:off x="7256834" y="1225550"/>
            <a:ext cx="1447800" cy="261610"/>
          </a:xfrm>
          <a:prstGeom prst="rect">
            <a:avLst/>
          </a:prstGeom>
          <a:noFill/>
        </p:spPr>
        <p:txBody>
          <a:bodyPr wrap="square" rtlCol="0">
            <a:spAutoFit/>
          </a:bodyPr>
          <a:lstStyle/>
          <a:p>
            <a:r>
              <a:rPr lang="en-US" sz="1100" b="1" dirty="0">
                <a:solidFill>
                  <a:schemeClr val="accent2"/>
                </a:solidFill>
              </a:rPr>
              <a:t>Von Mises stress</a:t>
            </a:r>
          </a:p>
        </p:txBody>
      </p:sp>
    </p:spTree>
    <p:extLst>
      <p:ext uri="{BB962C8B-B14F-4D97-AF65-F5344CB8AC3E}">
        <p14:creationId xmlns:p14="http://schemas.microsoft.com/office/powerpoint/2010/main" val="81521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2CDD-6674-4B09-A645-34D5A9DF988B}"/>
              </a:ext>
            </a:extLst>
          </p:cNvPr>
          <p:cNvSpPr>
            <a:spLocks noGrp="1"/>
          </p:cNvSpPr>
          <p:nvPr>
            <p:ph type="title"/>
          </p:nvPr>
        </p:nvSpPr>
        <p:spPr/>
        <p:txBody>
          <a:bodyPr/>
          <a:lstStyle/>
          <a:p>
            <a:r>
              <a:rPr lang="en-US" dirty="0"/>
              <a:t>Dashboard - Downstroke</a:t>
            </a:r>
          </a:p>
        </p:txBody>
      </p:sp>
      <p:pic>
        <p:nvPicPr>
          <p:cNvPr id="7" name="Content Placeholder 6">
            <a:extLst>
              <a:ext uri="{FF2B5EF4-FFF2-40B4-BE49-F238E27FC236}">
                <a16:creationId xmlns:a16="http://schemas.microsoft.com/office/drawing/2014/main" id="{DE5EA86A-5FDF-408B-AFDD-F213DD131846}"/>
              </a:ext>
            </a:extLst>
          </p:cNvPr>
          <p:cNvPicPr>
            <a:picLocks noGrp="1" noChangeAspect="1"/>
          </p:cNvPicPr>
          <p:nvPr>
            <p:ph idx="1"/>
          </p:nvPr>
        </p:nvPicPr>
        <p:blipFill>
          <a:blip r:embed="rId2"/>
          <a:stretch>
            <a:fillRect/>
          </a:stretch>
        </p:blipFill>
        <p:spPr>
          <a:xfrm>
            <a:off x="185956" y="1276648"/>
            <a:ext cx="8839200" cy="4972050"/>
          </a:xfrm>
          <a:prstGeom prst="rect">
            <a:avLst/>
          </a:prstGeom>
        </p:spPr>
      </p:pic>
      <p:sp>
        <p:nvSpPr>
          <p:cNvPr id="4" name="Slide Number Placeholder 3">
            <a:extLst>
              <a:ext uri="{FF2B5EF4-FFF2-40B4-BE49-F238E27FC236}">
                <a16:creationId xmlns:a16="http://schemas.microsoft.com/office/drawing/2014/main" id="{5CBC9E51-3BFA-4A0F-A740-45B0F524197D}"/>
              </a:ext>
            </a:extLst>
          </p:cNvPr>
          <p:cNvSpPr>
            <a:spLocks noGrp="1"/>
          </p:cNvSpPr>
          <p:nvPr>
            <p:ph type="sldNum" sz="quarter" idx="12"/>
          </p:nvPr>
        </p:nvSpPr>
        <p:spPr/>
        <p:txBody>
          <a:bodyPr/>
          <a:lstStyle/>
          <a:p>
            <a:fld id="{6E2D2B3B-882E-40F3-A32F-6DD516915044}" type="slidenum">
              <a:rPr lang="en-US" smtClean="0"/>
              <a:pPr/>
              <a:t>15</a:t>
            </a:fld>
            <a:endParaRPr lang="en-US"/>
          </a:p>
        </p:txBody>
      </p:sp>
      <p:sp>
        <p:nvSpPr>
          <p:cNvPr id="5" name="Footer Placeholder 4">
            <a:extLst>
              <a:ext uri="{FF2B5EF4-FFF2-40B4-BE49-F238E27FC236}">
                <a16:creationId xmlns:a16="http://schemas.microsoft.com/office/drawing/2014/main" id="{5773619E-974E-4721-87B2-D80983298393}"/>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906AF3D0-3A54-436B-8303-D86FBA0DE153}"/>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
        <p:nvSpPr>
          <p:cNvPr id="3" name="TextBox 2">
            <a:extLst>
              <a:ext uri="{FF2B5EF4-FFF2-40B4-BE49-F238E27FC236}">
                <a16:creationId xmlns:a16="http://schemas.microsoft.com/office/drawing/2014/main" id="{A1CD5BAA-9F5C-4F4B-9320-714F5B73CDDC}"/>
              </a:ext>
            </a:extLst>
          </p:cNvPr>
          <p:cNvSpPr txBox="1"/>
          <p:nvPr/>
        </p:nvSpPr>
        <p:spPr>
          <a:xfrm>
            <a:off x="2533245" y="1276648"/>
            <a:ext cx="1543455" cy="261610"/>
          </a:xfrm>
          <a:prstGeom prst="rect">
            <a:avLst/>
          </a:prstGeom>
          <a:noFill/>
        </p:spPr>
        <p:txBody>
          <a:bodyPr wrap="square" rtlCol="0">
            <a:spAutoFit/>
          </a:bodyPr>
          <a:lstStyle/>
          <a:p>
            <a:r>
              <a:rPr lang="en-US" sz="1100" b="1" dirty="0">
                <a:solidFill>
                  <a:schemeClr val="accent2"/>
                </a:solidFill>
              </a:rPr>
              <a:t>axial load</a:t>
            </a:r>
          </a:p>
        </p:txBody>
      </p:sp>
      <p:sp>
        <p:nvSpPr>
          <p:cNvPr id="8" name="TextBox 7">
            <a:extLst>
              <a:ext uri="{FF2B5EF4-FFF2-40B4-BE49-F238E27FC236}">
                <a16:creationId xmlns:a16="http://schemas.microsoft.com/office/drawing/2014/main" id="{284025F8-BBBB-4B5E-8A0F-62416EF0E4A0}"/>
              </a:ext>
            </a:extLst>
          </p:cNvPr>
          <p:cNvSpPr txBox="1"/>
          <p:nvPr/>
        </p:nvSpPr>
        <p:spPr>
          <a:xfrm>
            <a:off x="4267200" y="1276648"/>
            <a:ext cx="1295400" cy="261610"/>
          </a:xfrm>
          <a:prstGeom prst="rect">
            <a:avLst/>
          </a:prstGeom>
          <a:noFill/>
        </p:spPr>
        <p:txBody>
          <a:bodyPr wrap="square" rtlCol="0">
            <a:spAutoFit/>
          </a:bodyPr>
          <a:lstStyle/>
          <a:p>
            <a:r>
              <a:rPr lang="en-US" sz="1100" b="1" dirty="0">
                <a:solidFill>
                  <a:schemeClr val="accent2"/>
                </a:solidFill>
              </a:rPr>
              <a:t>contact forces</a:t>
            </a:r>
          </a:p>
        </p:txBody>
      </p:sp>
      <p:sp>
        <p:nvSpPr>
          <p:cNvPr id="9" name="TextBox 8">
            <a:extLst>
              <a:ext uri="{FF2B5EF4-FFF2-40B4-BE49-F238E27FC236}">
                <a16:creationId xmlns:a16="http://schemas.microsoft.com/office/drawing/2014/main" id="{1416EB46-6E99-4D2F-909D-D79EA5E0348D}"/>
              </a:ext>
            </a:extLst>
          </p:cNvPr>
          <p:cNvSpPr txBox="1"/>
          <p:nvPr/>
        </p:nvSpPr>
        <p:spPr>
          <a:xfrm>
            <a:off x="5943600" y="1276648"/>
            <a:ext cx="1447800" cy="261610"/>
          </a:xfrm>
          <a:prstGeom prst="rect">
            <a:avLst/>
          </a:prstGeom>
          <a:noFill/>
        </p:spPr>
        <p:txBody>
          <a:bodyPr wrap="square" rtlCol="0">
            <a:spAutoFit/>
          </a:bodyPr>
          <a:lstStyle/>
          <a:p>
            <a:r>
              <a:rPr lang="en-US" sz="1100" b="1" dirty="0">
                <a:solidFill>
                  <a:schemeClr val="accent2"/>
                </a:solidFill>
              </a:rPr>
              <a:t>bending moment</a:t>
            </a:r>
          </a:p>
        </p:txBody>
      </p:sp>
      <p:sp>
        <p:nvSpPr>
          <p:cNvPr id="10" name="TextBox 9">
            <a:extLst>
              <a:ext uri="{FF2B5EF4-FFF2-40B4-BE49-F238E27FC236}">
                <a16:creationId xmlns:a16="http://schemas.microsoft.com/office/drawing/2014/main" id="{13335357-3D31-4013-8ECF-6206D394800C}"/>
              </a:ext>
            </a:extLst>
          </p:cNvPr>
          <p:cNvSpPr txBox="1"/>
          <p:nvPr/>
        </p:nvSpPr>
        <p:spPr>
          <a:xfrm>
            <a:off x="7467600" y="1276648"/>
            <a:ext cx="1490444" cy="261610"/>
          </a:xfrm>
          <a:prstGeom prst="rect">
            <a:avLst/>
          </a:prstGeom>
          <a:noFill/>
        </p:spPr>
        <p:txBody>
          <a:bodyPr wrap="square" rtlCol="0">
            <a:spAutoFit/>
          </a:bodyPr>
          <a:lstStyle/>
          <a:p>
            <a:r>
              <a:rPr lang="en-US" sz="1100" b="1" dirty="0">
                <a:solidFill>
                  <a:schemeClr val="accent2"/>
                </a:solidFill>
              </a:rPr>
              <a:t>Von Mises stress</a:t>
            </a:r>
          </a:p>
        </p:txBody>
      </p:sp>
    </p:spTree>
    <p:extLst>
      <p:ext uri="{BB962C8B-B14F-4D97-AF65-F5344CB8AC3E}">
        <p14:creationId xmlns:p14="http://schemas.microsoft.com/office/powerpoint/2010/main" val="54621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339B-0AAA-497C-9ACA-4C638689DB48}"/>
              </a:ext>
            </a:extLst>
          </p:cNvPr>
          <p:cNvSpPr>
            <a:spLocks noGrp="1"/>
          </p:cNvSpPr>
          <p:nvPr>
            <p:ph type="title"/>
          </p:nvPr>
        </p:nvSpPr>
        <p:spPr/>
        <p:txBody>
          <a:bodyPr/>
          <a:lstStyle/>
          <a:p>
            <a:r>
              <a:rPr lang="en-US" dirty="0"/>
              <a:t>Contact force distribution</a:t>
            </a:r>
          </a:p>
        </p:txBody>
      </p:sp>
      <p:pic>
        <p:nvPicPr>
          <p:cNvPr id="7" name="Content Placeholder 6">
            <a:extLst>
              <a:ext uri="{FF2B5EF4-FFF2-40B4-BE49-F238E27FC236}">
                <a16:creationId xmlns:a16="http://schemas.microsoft.com/office/drawing/2014/main" id="{722CD4B5-EABE-4601-B8CB-548348DDC31B}"/>
              </a:ext>
            </a:extLst>
          </p:cNvPr>
          <p:cNvPicPr>
            <a:picLocks noGrp="1" noChangeAspect="1"/>
          </p:cNvPicPr>
          <p:nvPr>
            <p:ph idx="1"/>
          </p:nvPr>
        </p:nvPicPr>
        <p:blipFill>
          <a:blip r:embed="rId2"/>
          <a:stretch>
            <a:fillRect/>
          </a:stretch>
        </p:blipFill>
        <p:spPr>
          <a:xfrm>
            <a:off x="152400" y="1600200"/>
            <a:ext cx="8839200" cy="4648200"/>
          </a:xfrm>
          <a:prstGeom prst="rect">
            <a:avLst/>
          </a:prstGeom>
        </p:spPr>
      </p:pic>
      <p:sp>
        <p:nvSpPr>
          <p:cNvPr id="4" name="Slide Number Placeholder 3">
            <a:extLst>
              <a:ext uri="{FF2B5EF4-FFF2-40B4-BE49-F238E27FC236}">
                <a16:creationId xmlns:a16="http://schemas.microsoft.com/office/drawing/2014/main" id="{73211CE8-671C-4613-B08B-8070BE1CE0D0}"/>
              </a:ext>
            </a:extLst>
          </p:cNvPr>
          <p:cNvSpPr>
            <a:spLocks noGrp="1"/>
          </p:cNvSpPr>
          <p:nvPr>
            <p:ph type="sldNum" sz="quarter" idx="12"/>
          </p:nvPr>
        </p:nvSpPr>
        <p:spPr/>
        <p:txBody>
          <a:bodyPr/>
          <a:lstStyle/>
          <a:p>
            <a:fld id="{6E2D2B3B-882E-40F3-A32F-6DD516915044}" type="slidenum">
              <a:rPr lang="en-US" smtClean="0"/>
              <a:pPr/>
              <a:t>16</a:t>
            </a:fld>
            <a:endParaRPr lang="en-US"/>
          </a:p>
        </p:txBody>
      </p:sp>
      <p:sp>
        <p:nvSpPr>
          <p:cNvPr id="5" name="Footer Placeholder 4">
            <a:extLst>
              <a:ext uri="{FF2B5EF4-FFF2-40B4-BE49-F238E27FC236}">
                <a16:creationId xmlns:a16="http://schemas.microsoft.com/office/drawing/2014/main" id="{64997286-7706-49B0-8294-38DDBF740626}"/>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1BC72E75-7D24-485F-A4E5-1E717FA98FB0}"/>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pic>
        <p:nvPicPr>
          <p:cNvPr id="8" name="Picture 7">
            <a:extLst>
              <a:ext uri="{FF2B5EF4-FFF2-40B4-BE49-F238E27FC236}">
                <a16:creationId xmlns:a16="http://schemas.microsoft.com/office/drawing/2014/main" id="{A86C96E5-75C3-463F-AB79-29622177B628}"/>
              </a:ext>
            </a:extLst>
          </p:cNvPr>
          <p:cNvPicPr>
            <a:picLocks noChangeAspect="1"/>
          </p:cNvPicPr>
          <p:nvPr/>
        </p:nvPicPr>
        <p:blipFill>
          <a:blip r:embed="rId3"/>
          <a:stretch>
            <a:fillRect/>
          </a:stretch>
        </p:blipFill>
        <p:spPr>
          <a:xfrm>
            <a:off x="2667000" y="2590800"/>
            <a:ext cx="3378292" cy="2316648"/>
          </a:xfrm>
          <a:prstGeom prst="rect">
            <a:avLst/>
          </a:prstGeom>
        </p:spPr>
      </p:pic>
      <p:sp>
        <p:nvSpPr>
          <p:cNvPr id="3" name="TextBox 2">
            <a:extLst>
              <a:ext uri="{FF2B5EF4-FFF2-40B4-BE49-F238E27FC236}">
                <a16:creationId xmlns:a16="http://schemas.microsoft.com/office/drawing/2014/main" id="{6278D0FA-B1EB-4CF7-AC39-D3B6E2568078}"/>
              </a:ext>
            </a:extLst>
          </p:cNvPr>
          <p:cNvSpPr txBox="1"/>
          <p:nvPr/>
        </p:nvSpPr>
        <p:spPr>
          <a:xfrm>
            <a:off x="4038600" y="2286000"/>
            <a:ext cx="4038600" cy="707886"/>
          </a:xfrm>
          <a:prstGeom prst="rect">
            <a:avLst/>
          </a:prstGeom>
          <a:noFill/>
        </p:spPr>
        <p:txBody>
          <a:bodyPr wrap="square" rtlCol="0">
            <a:spAutoFit/>
          </a:bodyPr>
          <a:lstStyle/>
          <a:p>
            <a:r>
              <a:rPr lang="en-US" sz="2000" dirty="0">
                <a:solidFill>
                  <a:schemeClr val="accent2"/>
                </a:solidFill>
              </a:rPr>
              <a:t>force distribution along rod string in lateral into curve</a:t>
            </a:r>
          </a:p>
        </p:txBody>
      </p:sp>
    </p:spTree>
    <p:extLst>
      <p:ext uri="{BB962C8B-B14F-4D97-AF65-F5344CB8AC3E}">
        <p14:creationId xmlns:p14="http://schemas.microsoft.com/office/powerpoint/2010/main" val="2670447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7FAD-2FE3-428A-B963-E4F533853A94}"/>
              </a:ext>
            </a:extLst>
          </p:cNvPr>
          <p:cNvSpPr>
            <a:spLocks noGrp="1"/>
          </p:cNvSpPr>
          <p:nvPr>
            <p:ph type="title"/>
          </p:nvPr>
        </p:nvSpPr>
        <p:spPr/>
        <p:txBody>
          <a:bodyPr/>
          <a:lstStyle/>
          <a:p>
            <a:r>
              <a:rPr lang="en-US" dirty="0"/>
              <a:t>Model and LEARN </a:t>
            </a:r>
          </a:p>
        </p:txBody>
      </p:sp>
      <p:sp>
        <p:nvSpPr>
          <p:cNvPr id="3" name="Content Placeholder 2">
            <a:extLst>
              <a:ext uri="{FF2B5EF4-FFF2-40B4-BE49-F238E27FC236}">
                <a16:creationId xmlns:a16="http://schemas.microsoft.com/office/drawing/2014/main" id="{241DF7C6-7299-402F-8815-396D7B1885F3}"/>
              </a:ext>
            </a:extLst>
          </p:cNvPr>
          <p:cNvSpPr>
            <a:spLocks noGrp="1"/>
          </p:cNvSpPr>
          <p:nvPr>
            <p:ph idx="1"/>
          </p:nvPr>
        </p:nvSpPr>
        <p:spPr/>
        <p:txBody>
          <a:bodyPr>
            <a:normAutofit/>
          </a:bodyPr>
          <a:lstStyle/>
          <a:p>
            <a:r>
              <a:rPr lang="en-US" dirty="0"/>
              <a:t>Rod Guides</a:t>
            </a:r>
          </a:p>
          <a:p>
            <a:r>
              <a:rPr lang="en-US" dirty="0"/>
              <a:t>Test tubing anchors</a:t>
            </a:r>
          </a:p>
          <a:p>
            <a:r>
              <a:rPr lang="en-US" dirty="0"/>
              <a:t>Try Metal coatings</a:t>
            </a:r>
          </a:p>
          <a:p>
            <a:r>
              <a:rPr lang="en-US" dirty="0"/>
              <a:t>Rollers</a:t>
            </a:r>
          </a:p>
          <a:p>
            <a:r>
              <a:rPr lang="en-US" dirty="0"/>
              <a:t>Others?</a:t>
            </a:r>
          </a:p>
          <a:p>
            <a:pPr marL="0" indent="0">
              <a:buNone/>
            </a:pPr>
            <a:endParaRPr lang="en-US" dirty="0"/>
          </a:p>
          <a:p>
            <a:pPr marL="0" indent="0">
              <a:buNone/>
            </a:pPr>
            <a:r>
              <a:rPr lang="en-US" dirty="0"/>
              <a:t>Learning include improved reliability,  increased MTBF and lower lift costs</a:t>
            </a:r>
          </a:p>
          <a:p>
            <a:pPr marL="0" indent="0">
              <a:buNone/>
            </a:pPr>
            <a:endParaRPr lang="en-US" dirty="0"/>
          </a:p>
        </p:txBody>
      </p:sp>
      <p:sp>
        <p:nvSpPr>
          <p:cNvPr id="4" name="Slide Number Placeholder 3">
            <a:extLst>
              <a:ext uri="{FF2B5EF4-FFF2-40B4-BE49-F238E27FC236}">
                <a16:creationId xmlns:a16="http://schemas.microsoft.com/office/drawing/2014/main" id="{AB3D2EDC-65C1-4BF8-8030-E4CC35854E71}"/>
              </a:ext>
            </a:extLst>
          </p:cNvPr>
          <p:cNvSpPr>
            <a:spLocks noGrp="1"/>
          </p:cNvSpPr>
          <p:nvPr>
            <p:ph type="sldNum" sz="quarter" idx="12"/>
          </p:nvPr>
        </p:nvSpPr>
        <p:spPr/>
        <p:txBody>
          <a:bodyPr/>
          <a:lstStyle/>
          <a:p>
            <a:fld id="{6E2D2B3B-882E-40F3-A32F-6DD516915044}" type="slidenum">
              <a:rPr lang="en-US" smtClean="0"/>
              <a:pPr/>
              <a:t>17</a:t>
            </a:fld>
            <a:endParaRPr lang="en-US"/>
          </a:p>
        </p:txBody>
      </p:sp>
      <p:sp>
        <p:nvSpPr>
          <p:cNvPr id="5" name="Footer Placeholder 4">
            <a:extLst>
              <a:ext uri="{FF2B5EF4-FFF2-40B4-BE49-F238E27FC236}">
                <a16:creationId xmlns:a16="http://schemas.microsoft.com/office/drawing/2014/main" id="{8A394C18-0067-49EB-9EC2-7EBDBD99B66F}"/>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5EB5C69D-5DE0-488E-8B9A-E6D4D0FB533D}"/>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Tree>
    <p:extLst>
      <p:ext uri="{BB962C8B-B14F-4D97-AF65-F5344CB8AC3E}">
        <p14:creationId xmlns:p14="http://schemas.microsoft.com/office/powerpoint/2010/main" val="744468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DACF5-8278-4FCB-9F96-E6025FBAAF1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D8079710-8A7A-4E64-B43E-F6F9E143ED21}"/>
              </a:ext>
            </a:extLst>
          </p:cNvPr>
          <p:cNvSpPr>
            <a:spLocks noGrp="1"/>
          </p:cNvSpPr>
          <p:nvPr>
            <p:ph idx="1"/>
          </p:nvPr>
        </p:nvSpPr>
        <p:spPr/>
        <p:txBody>
          <a:bodyPr/>
          <a:lstStyle/>
          <a:p>
            <a:r>
              <a:rPr lang="en-US" dirty="0"/>
              <a:t>Questions?</a:t>
            </a:r>
          </a:p>
          <a:p>
            <a:r>
              <a:rPr lang="en-US" dirty="0"/>
              <a:t>www.mindmeshterch.com</a:t>
            </a:r>
          </a:p>
        </p:txBody>
      </p:sp>
      <p:sp>
        <p:nvSpPr>
          <p:cNvPr id="4" name="Slide Number Placeholder 3">
            <a:extLst>
              <a:ext uri="{FF2B5EF4-FFF2-40B4-BE49-F238E27FC236}">
                <a16:creationId xmlns:a16="http://schemas.microsoft.com/office/drawing/2014/main" id="{9F18D66B-01E5-4E81-A033-3238065E2AFE}"/>
              </a:ext>
            </a:extLst>
          </p:cNvPr>
          <p:cNvSpPr>
            <a:spLocks noGrp="1"/>
          </p:cNvSpPr>
          <p:nvPr>
            <p:ph type="sldNum" sz="quarter" idx="12"/>
          </p:nvPr>
        </p:nvSpPr>
        <p:spPr/>
        <p:txBody>
          <a:bodyPr/>
          <a:lstStyle/>
          <a:p>
            <a:fld id="{6E2D2B3B-882E-40F3-A32F-6DD516915044}" type="slidenum">
              <a:rPr lang="en-US" smtClean="0"/>
              <a:pPr/>
              <a:t>18</a:t>
            </a:fld>
            <a:endParaRPr lang="en-US"/>
          </a:p>
        </p:txBody>
      </p:sp>
      <p:sp>
        <p:nvSpPr>
          <p:cNvPr id="5" name="Footer Placeholder 4">
            <a:extLst>
              <a:ext uri="{FF2B5EF4-FFF2-40B4-BE49-F238E27FC236}">
                <a16:creationId xmlns:a16="http://schemas.microsoft.com/office/drawing/2014/main" id="{F916B6B1-310D-42E5-9B93-FDE38046BBB2}"/>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C2010364-C7B5-411F-8865-A0CB07C7CC58}"/>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Tree>
    <p:extLst>
      <p:ext uri="{BB962C8B-B14F-4D97-AF65-F5344CB8AC3E}">
        <p14:creationId xmlns:p14="http://schemas.microsoft.com/office/powerpoint/2010/main" val="244173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F027-ECD2-4AB4-A4C3-C86D51E7FE59}"/>
              </a:ext>
            </a:extLst>
          </p:cNvPr>
          <p:cNvSpPr>
            <a:spLocks noGrp="1"/>
          </p:cNvSpPr>
          <p:nvPr>
            <p:ph type="title"/>
          </p:nvPr>
        </p:nvSpPr>
        <p:spPr/>
        <p:txBody>
          <a:bodyPr/>
          <a:lstStyle/>
          <a:p>
            <a:r>
              <a:rPr lang="en-US" dirty="0" err="1"/>
              <a:t>MindMesh</a:t>
            </a:r>
            <a:endParaRPr lang="en-US" dirty="0"/>
          </a:p>
        </p:txBody>
      </p:sp>
      <p:sp>
        <p:nvSpPr>
          <p:cNvPr id="3" name="Content Placeholder 2">
            <a:extLst>
              <a:ext uri="{FF2B5EF4-FFF2-40B4-BE49-F238E27FC236}">
                <a16:creationId xmlns:a16="http://schemas.microsoft.com/office/drawing/2014/main" id="{2928A69B-DA1A-4349-A272-D5D23461794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CC681EA-C2F0-41A8-856B-B0233DD61F52}"/>
              </a:ext>
            </a:extLst>
          </p:cNvPr>
          <p:cNvSpPr>
            <a:spLocks noGrp="1"/>
          </p:cNvSpPr>
          <p:nvPr>
            <p:ph type="sldNum" sz="quarter" idx="12"/>
          </p:nvPr>
        </p:nvSpPr>
        <p:spPr/>
        <p:txBody>
          <a:bodyPr/>
          <a:lstStyle/>
          <a:p>
            <a:fld id="{6E2D2B3B-882E-40F3-A32F-6DD516915044}" type="slidenum">
              <a:rPr lang="en-US" smtClean="0"/>
              <a:pPr/>
              <a:t>2</a:t>
            </a:fld>
            <a:endParaRPr lang="en-US"/>
          </a:p>
        </p:txBody>
      </p:sp>
      <p:sp>
        <p:nvSpPr>
          <p:cNvPr id="5" name="Footer Placeholder 4">
            <a:extLst>
              <a:ext uri="{FF2B5EF4-FFF2-40B4-BE49-F238E27FC236}">
                <a16:creationId xmlns:a16="http://schemas.microsoft.com/office/drawing/2014/main" id="{3D5C12A3-231D-464A-B934-10C52DC7D28F}"/>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7A81AF65-4423-492F-914D-4DCF39D0F35A}"/>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pic>
        <p:nvPicPr>
          <p:cNvPr id="8" name="Picture 7">
            <a:extLst>
              <a:ext uri="{FF2B5EF4-FFF2-40B4-BE49-F238E27FC236}">
                <a16:creationId xmlns:a16="http://schemas.microsoft.com/office/drawing/2014/main" id="{3B0E0F7E-5560-4C90-934A-94395B412506}"/>
              </a:ext>
            </a:extLst>
          </p:cNvPr>
          <p:cNvPicPr>
            <a:picLocks noChangeAspect="1"/>
          </p:cNvPicPr>
          <p:nvPr/>
        </p:nvPicPr>
        <p:blipFill>
          <a:blip r:embed="rId2"/>
          <a:stretch>
            <a:fillRect/>
          </a:stretch>
        </p:blipFill>
        <p:spPr>
          <a:xfrm>
            <a:off x="318795" y="1472682"/>
            <a:ext cx="8304787" cy="4678363"/>
          </a:xfrm>
          <a:prstGeom prst="rect">
            <a:avLst/>
          </a:prstGeom>
        </p:spPr>
      </p:pic>
    </p:spTree>
    <p:extLst>
      <p:ext uri="{BB962C8B-B14F-4D97-AF65-F5344CB8AC3E}">
        <p14:creationId xmlns:p14="http://schemas.microsoft.com/office/powerpoint/2010/main" val="83734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4DA8-7A3C-4293-B1B0-DD632EE89E21}"/>
              </a:ext>
            </a:extLst>
          </p:cNvPr>
          <p:cNvSpPr>
            <a:spLocks noGrp="1"/>
          </p:cNvSpPr>
          <p:nvPr>
            <p:ph type="title"/>
          </p:nvPr>
        </p:nvSpPr>
        <p:spPr/>
        <p:txBody>
          <a:bodyPr/>
          <a:lstStyle/>
          <a:p>
            <a:r>
              <a:rPr lang="en-US" dirty="0" err="1"/>
              <a:t>RiMo</a:t>
            </a:r>
            <a:r>
              <a:rPr lang="en-US" dirty="0"/>
              <a:t> on your laptop</a:t>
            </a:r>
          </a:p>
        </p:txBody>
      </p:sp>
      <p:sp>
        <p:nvSpPr>
          <p:cNvPr id="3" name="Content Placeholder 2">
            <a:extLst>
              <a:ext uri="{FF2B5EF4-FFF2-40B4-BE49-F238E27FC236}">
                <a16:creationId xmlns:a16="http://schemas.microsoft.com/office/drawing/2014/main" id="{E7F74D54-DB70-40D0-AE93-C4ECFBB13C1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82FBB74-140E-455D-89D4-CF70BC26AC77}"/>
              </a:ext>
            </a:extLst>
          </p:cNvPr>
          <p:cNvSpPr>
            <a:spLocks noGrp="1"/>
          </p:cNvSpPr>
          <p:nvPr>
            <p:ph type="sldNum" sz="quarter" idx="12"/>
          </p:nvPr>
        </p:nvSpPr>
        <p:spPr/>
        <p:txBody>
          <a:bodyPr/>
          <a:lstStyle/>
          <a:p>
            <a:fld id="{6E2D2B3B-882E-40F3-A32F-6DD516915044}" type="slidenum">
              <a:rPr lang="en-US" smtClean="0"/>
              <a:pPr/>
              <a:t>3</a:t>
            </a:fld>
            <a:endParaRPr lang="en-US"/>
          </a:p>
        </p:txBody>
      </p:sp>
      <p:sp>
        <p:nvSpPr>
          <p:cNvPr id="5" name="Footer Placeholder 4">
            <a:extLst>
              <a:ext uri="{FF2B5EF4-FFF2-40B4-BE49-F238E27FC236}">
                <a16:creationId xmlns:a16="http://schemas.microsoft.com/office/drawing/2014/main" id="{AD4FD8AD-016D-4D62-823B-E5AED0F3C3B1}"/>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AC4FC186-B36B-4A8E-BA81-80AF72401C4C}"/>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pic>
        <p:nvPicPr>
          <p:cNvPr id="7" name="Picture 6">
            <a:extLst>
              <a:ext uri="{FF2B5EF4-FFF2-40B4-BE49-F238E27FC236}">
                <a16:creationId xmlns:a16="http://schemas.microsoft.com/office/drawing/2014/main" id="{C60A31DB-5520-4BF8-8EF0-A70333782717}"/>
              </a:ext>
            </a:extLst>
          </p:cNvPr>
          <p:cNvPicPr>
            <a:picLocks noChangeAspect="1"/>
          </p:cNvPicPr>
          <p:nvPr/>
        </p:nvPicPr>
        <p:blipFill>
          <a:blip r:embed="rId2"/>
          <a:stretch>
            <a:fillRect/>
          </a:stretch>
        </p:blipFill>
        <p:spPr>
          <a:xfrm>
            <a:off x="304800" y="1364457"/>
            <a:ext cx="8657042" cy="4876800"/>
          </a:xfrm>
          <a:prstGeom prst="rect">
            <a:avLst/>
          </a:prstGeom>
        </p:spPr>
      </p:pic>
    </p:spTree>
    <p:extLst>
      <p:ext uri="{BB962C8B-B14F-4D97-AF65-F5344CB8AC3E}">
        <p14:creationId xmlns:p14="http://schemas.microsoft.com/office/powerpoint/2010/main" val="190332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4C57-C4D1-4DFA-A17F-8A5F1D8F3704}"/>
              </a:ext>
            </a:extLst>
          </p:cNvPr>
          <p:cNvSpPr>
            <a:spLocks noGrp="1"/>
          </p:cNvSpPr>
          <p:nvPr>
            <p:ph type="title"/>
          </p:nvPr>
        </p:nvSpPr>
        <p:spPr/>
        <p:txBody>
          <a:bodyPr/>
          <a:lstStyle/>
          <a:p>
            <a:r>
              <a:rPr lang="en-US" dirty="0"/>
              <a:t>Can Modeling Improve AL?</a:t>
            </a:r>
          </a:p>
        </p:txBody>
      </p:sp>
      <p:sp>
        <p:nvSpPr>
          <p:cNvPr id="3" name="Content Placeholder 2">
            <a:extLst>
              <a:ext uri="{FF2B5EF4-FFF2-40B4-BE49-F238E27FC236}">
                <a16:creationId xmlns:a16="http://schemas.microsoft.com/office/drawing/2014/main" id="{27A576CA-54EB-4B2D-BFF5-A983FEEB69F9}"/>
              </a:ext>
            </a:extLst>
          </p:cNvPr>
          <p:cNvSpPr>
            <a:spLocks noGrp="1"/>
          </p:cNvSpPr>
          <p:nvPr>
            <p:ph idx="1"/>
          </p:nvPr>
        </p:nvSpPr>
        <p:spPr/>
        <p:txBody>
          <a:bodyPr/>
          <a:lstStyle/>
          <a:p>
            <a:r>
              <a:rPr lang="en-US" dirty="0"/>
              <a:t>Reduce lifting costs while increasing reliability (improve MTBF)</a:t>
            </a:r>
          </a:p>
          <a:p>
            <a:r>
              <a:rPr lang="en-US" dirty="0"/>
              <a:t>Realistic simulation uncovers “hidden” physics of the dynamic system</a:t>
            </a:r>
          </a:p>
          <a:p>
            <a:r>
              <a:rPr lang="en-US" dirty="0"/>
              <a:t>Uncover actionable insights </a:t>
            </a:r>
            <a:r>
              <a:rPr lang="en-US" i="1" dirty="0"/>
              <a:t>quickly</a:t>
            </a:r>
            <a:r>
              <a:rPr lang="en-US" dirty="0"/>
              <a:t> to support long-term production strategy at lower cost </a:t>
            </a:r>
          </a:p>
        </p:txBody>
      </p:sp>
      <p:sp>
        <p:nvSpPr>
          <p:cNvPr id="4" name="Slide Number Placeholder 3">
            <a:extLst>
              <a:ext uri="{FF2B5EF4-FFF2-40B4-BE49-F238E27FC236}">
                <a16:creationId xmlns:a16="http://schemas.microsoft.com/office/drawing/2014/main" id="{3AEC7969-D7E1-42E6-9687-213F5D554800}"/>
              </a:ext>
            </a:extLst>
          </p:cNvPr>
          <p:cNvSpPr>
            <a:spLocks noGrp="1"/>
          </p:cNvSpPr>
          <p:nvPr>
            <p:ph type="sldNum" sz="quarter" idx="12"/>
          </p:nvPr>
        </p:nvSpPr>
        <p:spPr/>
        <p:txBody>
          <a:bodyPr/>
          <a:lstStyle/>
          <a:p>
            <a:fld id="{6E2D2B3B-882E-40F3-A32F-6DD516915044}" type="slidenum">
              <a:rPr lang="en-US" smtClean="0"/>
              <a:pPr/>
              <a:t>4</a:t>
            </a:fld>
            <a:endParaRPr lang="en-US"/>
          </a:p>
        </p:txBody>
      </p:sp>
      <p:sp>
        <p:nvSpPr>
          <p:cNvPr id="5" name="Footer Placeholder 4">
            <a:extLst>
              <a:ext uri="{FF2B5EF4-FFF2-40B4-BE49-F238E27FC236}">
                <a16:creationId xmlns:a16="http://schemas.microsoft.com/office/drawing/2014/main" id="{651ADF7F-C544-45C6-8EEA-D14A4DB75D07}"/>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2AAE0DD1-CE8E-4C3B-A28B-EC013D795AF0}"/>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Tree>
    <p:extLst>
      <p:ext uri="{BB962C8B-B14F-4D97-AF65-F5344CB8AC3E}">
        <p14:creationId xmlns:p14="http://schemas.microsoft.com/office/powerpoint/2010/main" val="269696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Replicate Each System</a:t>
            </a:r>
          </a:p>
        </p:txBody>
      </p:sp>
      <p:pic>
        <p:nvPicPr>
          <p:cNvPr id="7" name="Content Placeholder 6">
            <a:extLst>
              <a:ext uri="{FF2B5EF4-FFF2-40B4-BE49-F238E27FC236}">
                <a16:creationId xmlns:a16="http://schemas.microsoft.com/office/drawing/2014/main" id="{7B14BBF8-4F0C-4262-ADC3-EB05B53122F2}"/>
              </a:ext>
            </a:extLst>
          </p:cNvPr>
          <p:cNvPicPr>
            <a:picLocks noGrp="1" noChangeAspect="1"/>
          </p:cNvPicPr>
          <p:nvPr>
            <p:ph idx="1"/>
          </p:nvPr>
        </p:nvPicPr>
        <p:blipFill>
          <a:blip r:embed="rId2"/>
          <a:stretch>
            <a:fillRect/>
          </a:stretch>
        </p:blipFill>
        <p:spPr>
          <a:xfrm>
            <a:off x="2362200" y="1600200"/>
            <a:ext cx="6382966" cy="4483954"/>
          </a:xfrm>
          <a:prstGeom prst="rect">
            <a:avLst/>
          </a:prstGeom>
          <a:solidFill>
            <a:schemeClr val="bg1">
              <a:lumMod val="95000"/>
            </a:schemeClr>
          </a:solidFill>
        </p:spPr>
      </p:pic>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sp>
        <p:nvSpPr>
          <p:cNvPr id="5" name="Footer Placeholder 4"/>
          <p:cNvSpPr>
            <a:spLocks noGrp="1"/>
          </p:cNvSpPr>
          <p:nvPr>
            <p:ph type="ftr" sz="quarter" idx="11"/>
          </p:nvPr>
        </p:nvSpPr>
        <p:spPr/>
        <p:txBody>
          <a:bodyPr/>
          <a:lstStyle/>
          <a:p>
            <a:pPr>
              <a:spcAft>
                <a:spcPct val="0"/>
              </a:spcAft>
              <a:buFontTx/>
              <a:buNone/>
            </a:pPr>
            <a:r>
              <a:rPr lang="en-US" altLang="en-US" sz="1200" dirty="0">
                <a:solidFill>
                  <a:srgbClr val="FFFF00"/>
                </a:solidFill>
                <a:cs typeface="Arial" charset="0"/>
              </a:rPr>
              <a:t>2019 Sucker Rod Pumping Workshop</a:t>
            </a:r>
          </a:p>
          <a:p>
            <a:pPr>
              <a:spcAft>
                <a:spcPct val="0"/>
              </a:spcAft>
              <a:buFontTx/>
              <a:buNone/>
            </a:pPr>
            <a:r>
              <a:rPr lang="en-US" altLang="en-US" sz="1200" dirty="0">
                <a:solidFill>
                  <a:srgbClr val="FFFF00"/>
                </a:solidFill>
                <a:cs typeface="Arial" charset="0"/>
              </a:rPr>
              <a:t>Oklahoma City, OK</a:t>
            </a:r>
          </a:p>
        </p:txBody>
      </p:sp>
      <p:sp>
        <p:nvSpPr>
          <p:cNvPr id="6" name="Date Placeholder 5"/>
          <p:cNvSpPr>
            <a:spLocks noGrp="1"/>
          </p:cNvSpPr>
          <p:nvPr>
            <p:ph type="dt" sz="half" idx="10"/>
          </p:nvPr>
        </p:nvSpPr>
        <p:spPr/>
        <p:txBody>
          <a:bodyPr/>
          <a:lstStyle/>
          <a:p>
            <a:pPr>
              <a:spcAft>
                <a:spcPct val="0"/>
              </a:spcAft>
              <a:buFontTx/>
              <a:buNone/>
            </a:pPr>
            <a:r>
              <a:rPr lang="en-US" altLang="en-US" sz="1200" dirty="0">
                <a:solidFill>
                  <a:srgbClr val="FFFF00"/>
                </a:solidFill>
                <a:cs typeface="Arial" charset="0"/>
              </a:rPr>
              <a:t>Sept. 9 - 12, 2019</a:t>
            </a:r>
          </a:p>
        </p:txBody>
      </p:sp>
      <p:sp>
        <p:nvSpPr>
          <p:cNvPr id="8" name="TextBox 7">
            <a:extLst>
              <a:ext uri="{FF2B5EF4-FFF2-40B4-BE49-F238E27FC236}">
                <a16:creationId xmlns:a16="http://schemas.microsoft.com/office/drawing/2014/main" id="{9D7ABCC3-20E4-4C85-B731-2AD8550A50EB}"/>
              </a:ext>
            </a:extLst>
          </p:cNvPr>
          <p:cNvSpPr txBox="1"/>
          <p:nvPr/>
        </p:nvSpPr>
        <p:spPr>
          <a:xfrm>
            <a:off x="228600" y="1295400"/>
            <a:ext cx="1905000"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Integrate pump dynamics to sucker rod dynamics</a:t>
            </a:r>
          </a:p>
          <a:p>
            <a:pPr marL="285750" indent="-285750">
              <a:buFont typeface="Arial" panose="020B0604020202020204" pitchFamily="34" charset="0"/>
              <a:buChar char="•"/>
            </a:pPr>
            <a:r>
              <a:rPr lang="en-US" b="1" dirty="0">
                <a:solidFill>
                  <a:schemeClr val="bg1"/>
                </a:solidFill>
              </a:rPr>
              <a:t>Predict contact points along the rods for pump load cycle</a:t>
            </a:r>
          </a:p>
          <a:p>
            <a:pPr marL="285750" indent="-285750">
              <a:buFont typeface="Arial" panose="020B0604020202020204" pitchFamily="34" charset="0"/>
              <a:buChar char="•"/>
            </a:pPr>
            <a:r>
              <a:rPr lang="en-US" b="1" dirty="0">
                <a:solidFill>
                  <a:schemeClr val="bg1"/>
                </a:solidFill>
              </a:rPr>
              <a:t>Predict stresses along the rods</a:t>
            </a:r>
          </a:p>
          <a:p>
            <a:pPr marL="285750" indent="-285750">
              <a:buFont typeface="Arial" panose="020B0604020202020204" pitchFamily="34" charset="0"/>
              <a:buChar char="•"/>
            </a:pPr>
            <a:r>
              <a:rPr lang="en-US" b="1" dirty="0">
                <a:solidFill>
                  <a:schemeClr val="bg1"/>
                </a:solidFill>
              </a:rPr>
              <a:t>Evaluate wear/life of rods</a:t>
            </a:r>
          </a:p>
        </p:txBody>
      </p:sp>
    </p:spTree>
    <p:extLst>
      <p:ext uri="{BB962C8B-B14F-4D97-AF65-F5344CB8AC3E}">
        <p14:creationId xmlns:p14="http://schemas.microsoft.com/office/powerpoint/2010/main" val="389663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784" y="1815565"/>
            <a:ext cx="3974632" cy="2308324"/>
          </a:xfrm>
          <a:prstGeom prst="rect">
            <a:avLst/>
          </a:prstGeom>
          <a:noFill/>
        </p:spPr>
        <p:txBody>
          <a:bodyPr wrap="square" rtlCol="0">
            <a:spAutoFit/>
          </a:bodyPr>
          <a:lstStyle/>
          <a:p>
            <a:pPr marL="214313" indent="-214313">
              <a:buFont typeface="Arial" panose="020B0604020202020204" pitchFamily="34" charset="0"/>
              <a:buChar char="•"/>
            </a:pPr>
            <a:r>
              <a:rPr lang="en-US" dirty="0">
                <a:solidFill>
                  <a:schemeClr val="bg1"/>
                </a:solidFill>
              </a:rPr>
              <a:t>Multibody dynamics + FEA to model rod lift pump + system</a:t>
            </a:r>
          </a:p>
          <a:p>
            <a:pPr marL="214313" indent="-214313">
              <a:buFont typeface="Arial" panose="020B0604020202020204" pitchFamily="34" charset="0"/>
              <a:buChar char="•"/>
            </a:pPr>
            <a:r>
              <a:rPr lang="en-US" dirty="0">
                <a:solidFill>
                  <a:schemeClr val="bg1"/>
                </a:solidFill>
              </a:rPr>
              <a:t>Loading on top is integrated with sucker rod string</a:t>
            </a:r>
          </a:p>
          <a:p>
            <a:pPr marL="214313" indent="-214313">
              <a:buFont typeface="Arial" panose="020B0604020202020204" pitchFamily="34" charset="0"/>
              <a:buChar char="•"/>
            </a:pPr>
            <a:r>
              <a:rPr lang="en-US" i="1" dirty="0">
                <a:solidFill>
                  <a:schemeClr val="bg1"/>
                </a:solidFill>
              </a:rPr>
              <a:t>Stiff string </a:t>
            </a:r>
            <a:r>
              <a:rPr lang="en-US" dirty="0">
                <a:solidFill>
                  <a:schemeClr val="bg1"/>
                </a:solidFill>
              </a:rPr>
              <a:t>approach to predict behavior of sucker rods</a:t>
            </a:r>
          </a:p>
          <a:p>
            <a:pPr marL="214313" indent="-214313">
              <a:buFont typeface="Arial" panose="020B0604020202020204" pitchFamily="34" charset="0"/>
              <a:buChar char="•"/>
            </a:pPr>
            <a:r>
              <a:rPr lang="en-US" dirty="0">
                <a:solidFill>
                  <a:schemeClr val="bg1"/>
                </a:solidFill>
              </a:rPr>
              <a:t>Fluid loads &amp; damping integrated into the model </a:t>
            </a:r>
          </a:p>
        </p:txBody>
      </p:sp>
      <p:sp>
        <p:nvSpPr>
          <p:cNvPr id="4" name="TextBox 3">
            <a:extLst>
              <a:ext uri="{FF2B5EF4-FFF2-40B4-BE49-F238E27FC236}">
                <a16:creationId xmlns:a16="http://schemas.microsoft.com/office/drawing/2014/main" id="{48BC22CE-1246-434B-B44F-69BA71946674}"/>
              </a:ext>
            </a:extLst>
          </p:cNvPr>
          <p:cNvSpPr txBox="1"/>
          <p:nvPr/>
        </p:nvSpPr>
        <p:spPr>
          <a:xfrm>
            <a:off x="457200" y="175334"/>
            <a:ext cx="8077200" cy="738664"/>
          </a:xfrm>
          <a:prstGeom prst="rect">
            <a:avLst/>
          </a:prstGeom>
          <a:noFill/>
        </p:spPr>
        <p:txBody>
          <a:bodyPr wrap="square" rtlCol="0">
            <a:spAutoFit/>
          </a:bodyPr>
          <a:lstStyle/>
          <a:p>
            <a:r>
              <a:rPr lang="en-US" sz="4200" b="1" dirty="0">
                <a:solidFill>
                  <a:schemeClr val="bg1"/>
                </a:solidFill>
                <a:latin typeface="+mj-lt"/>
              </a:rPr>
              <a:t>Bring It To Life</a:t>
            </a:r>
          </a:p>
        </p:txBody>
      </p:sp>
      <p:pic>
        <p:nvPicPr>
          <p:cNvPr id="5" name="PUMP">
            <a:hlinkClick r:id="" action="ppaction://media"/>
            <a:extLst>
              <a:ext uri="{FF2B5EF4-FFF2-40B4-BE49-F238E27FC236}">
                <a16:creationId xmlns:a16="http://schemas.microsoft.com/office/drawing/2014/main" id="{9997C01A-E500-4BCE-A6AA-7EDF7BA4467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230950" y="1939163"/>
            <a:ext cx="4495800" cy="3372136"/>
          </a:xfrm>
          <a:prstGeom prst="rect">
            <a:avLst/>
          </a:prstGeom>
        </p:spPr>
      </p:pic>
    </p:spTree>
    <p:extLst>
      <p:ext uri="{BB962C8B-B14F-4D97-AF65-F5344CB8AC3E}">
        <p14:creationId xmlns:p14="http://schemas.microsoft.com/office/powerpoint/2010/main" val="303675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6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537B-5821-4FB2-9BE7-5872F65C8F80}"/>
              </a:ext>
            </a:extLst>
          </p:cNvPr>
          <p:cNvSpPr>
            <a:spLocks noGrp="1"/>
          </p:cNvSpPr>
          <p:nvPr>
            <p:ph type="title"/>
          </p:nvPr>
        </p:nvSpPr>
        <p:spPr/>
        <p:txBody>
          <a:bodyPr/>
          <a:lstStyle/>
          <a:p>
            <a:r>
              <a:rPr lang="en-US" dirty="0"/>
              <a:t>Digital Twinning AL Systems</a:t>
            </a:r>
          </a:p>
        </p:txBody>
      </p:sp>
      <p:sp>
        <p:nvSpPr>
          <p:cNvPr id="3" name="Content Placeholder 2">
            <a:extLst>
              <a:ext uri="{FF2B5EF4-FFF2-40B4-BE49-F238E27FC236}">
                <a16:creationId xmlns:a16="http://schemas.microsoft.com/office/drawing/2014/main" id="{F2B24B88-D04E-4B49-B109-D8D373739C23}"/>
              </a:ext>
            </a:extLst>
          </p:cNvPr>
          <p:cNvSpPr>
            <a:spLocks noGrp="1"/>
          </p:cNvSpPr>
          <p:nvPr>
            <p:ph idx="1"/>
          </p:nvPr>
        </p:nvSpPr>
        <p:spPr/>
        <p:txBody>
          <a:bodyPr/>
          <a:lstStyle/>
          <a:p>
            <a:r>
              <a:rPr lang="en-US" dirty="0"/>
              <a:t>Evaluate operating loads </a:t>
            </a:r>
          </a:p>
          <a:p>
            <a:r>
              <a:rPr lang="en-US" dirty="0"/>
              <a:t>The bearing loads are modeled as F(t)</a:t>
            </a:r>
          </a:p>
          <a:p>
            <a:r>
              <a:rPr lang="en-US" dirty="0"/>
              <a:t>Multi-scale approach, coupling rods and pump(s)</a:t>
            </a:r>
          </a:p>
          <a:p>
            <a:r>
              <a:rPr lang="en-US" u="sng" dirty="0"/>
              <a:t>Transient forces</a:t>
            </a:r>
            <a:r>
              <a:rPr lang="en-US" dirty="0"/>
              <a:t> include friction, wear &amp; tension/compression</a:t>
            </a:r>
          </a:p>
          <a:p>
            <a:r>
              <a:rPr lang="en-US" dirty="0"/>
              <a:t>Predictive models optimize maintenance</a:t>
            </a:r>
          </a:p>
        </p:txBody>
      </p:sp>
      <p:sp>
        <p:nvSpPr>
          <p:cNvPr id="4" name="Slide Number Placeholder 3">
            <a:extLst>
              <a:ext uri="{FF2B5EF4-FFF2-40B4-BE49-F238E27FC236}">
                <a16:creationId xmlns:a16="http://schemas.microsoft.com/office/drawing/2014/main" id="{C1C4B663-F260-4686-AB04-D2434BCCFD4C}"/>
              </a:ext>
            </a:extLst>
          </p:cNvPr>
          <p:cNvSpPr>
            <a:spLocks noGrp="1"/>
          </p:cNvSpPr>
          <p:nvPr>
            <p:ph type="sldNum" sz="quarter" idx="12"/>
          </p:nvPr>
        </p:nvSpPr>
        <p:spPr/>
        <p:txBody>
          <a:bodyPr/>
          <a:lstStyle/>
          <a:p>
            <a:fld id="{6E2D2B3B-882E-40F3-A32F-6DD516915044}" type="slidenum">
              <a:rPr lang="en-US" smtClean="0"/>
              <a:pPr/>
              <a:t>7</a:t>
            </a:fld>
            <a:endParaRPr lang="en-US"/>
          </a:p>
        </p:txBody>
      </p:sp>
      <p:sp>
        <p:nvSpPr>
          <p:cNvPr id="5" name="Footer Placeholder 4">
            <a:extLst>
              <a:ext uri="{FF2B5EF4-FFF2-40B4-BE49-F238E27FC236}">
                <a16:creationId xmlns:a16="http://schemas.microsoft.com/office/drawing/2014/main" id="{55D6F980-C9FA-466D-B1E6-628B29E3ACCA}"/>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FBE34572-E2A2-4D3E-9B08-910E5318A9F0}"/>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Tree>
    <p:extLst>
      <p:ext uri="{BB962C8B-B14F-4D97-AF65-F5344CB8AC3E}">
        <p14:creationId xmlns:p14="http://schemas.microsoft.com/office/powerpoint/2010/main" val="135297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A9E5-A577-40B2-B722-70555B7F3B97}"/>
              </a:ext>
            </a:extLst>
          </p:cNvPr>
          <p:cNvSpPr>
            <a:spLocks noGrp="1"/>
          </p:cNvSpPr>
          <p:nvPr>
            <p:ph type="title"/>
          </p:nvPr>
        </p:nvSpPr>
        <p:spPr/>
        <p:txBody>
          <a:bodyPr/>
          <a:lstStyle/>
          <a:p>
            <a:r>
              <a:rPr lang="en-US" dirty="0"/>
              <a:t>What Modeling Uncovers</a:t>
            </a:r>
          </a:p>
        </p:txBody>
      </p:sp>
      <p:sp>
        <p:nvSpPr>
          <p:cNvPr id="3" name="Content Placeholder 2">
            <a:extLst>
              <a:ext uri="{FF2B5EF4-FFF2-40B4-BE49-F238E27FC236}">
                <a16:creationId xmlns:a16="http://schemas.microsoft.com/office/drawing/2014/main" id="{C705BE91-7DB4-4B91-ACE6-CC5242430538}"/>
              </a:ext>
            </a:extLst>
          </p:cNvPr>
          <p:cNvSpPr>
            <a:spLocks noGrp="1"/>
          </p:cNvSpPr>
          <p:nvPr>
            <p:ph idx="1"/>
          </p:nvPr>
        </p:nvSpPr>
        <p:spPr/>
        <p:txBody>
          <a:bodyPr/>
          <a:lstStyle/>
          <a:p>
            <a:r>
              <a:rPr lang="en-US" dirty="0"/>
              <a:t>Hybrid Model = FEA + MBD</a:t>
            </a:r>
          </a:p>
          <a:p>
            <a:pPr marL="0" indent="0">
              <a:buNone/>
            </a:pPr>
            <a:r>
              <a:rPr lang="en-US" sz="2000" dirty="0"/>
              <a:t>     (finite element analysis + multi-body dynamics)</a:t>
            </a:r>
            <a:endParaRPr lang="en-US" dirty="0"/>
          </a:p>
          <a:p>
            <a:r>
              <a:rPr lang="en-US" dirty="0"/>
              <a:t>Stiff string model includes continuous contact points of rods </a:t>
            </a:r>
          </a:p>
          <a:p>
            <a:r>
              <a:rPr lang="en-US" dirty="0"/>
              <a:t>Tension/Compression distribution along entire rod string</a:t>
            </a:r>
          </a:p>
          <a:p>
            <a:r>
              <a:rPr lang="en-US" dirty="0"/>
              <a:t>Predict buckling, wear and limit stresses</a:t>
            </a:r>
          </a:p>
          <a:p>
            <a:endParaRPr lang="en-US" dirty="0"/>
          </a:p>
        </p:txBody>
      </p:sp>
      <p:sp>
        <p:nvSpPr>
          <p:cNvPr id="4" name="Slide Number Placeholder 3">
            <a:extLst>
              <a:ext uri="{FF2B5EF4-FFF2-40B4-BE49-F238E27FC236}">
                <a16:creationId xmlns:a16="http://schemas.microsoft.com/office/drawing/2014/main" id="{37D92908-F4FC-46C1-9D94-F538B58C3E95}"/>
              </a:ext>
            </a:extLst>
          </p:cNvPr>
          <p:cNvSpPr>
            <a:spLocks noGrp="1"/>
          </p:cNvSpPr>
          <p:nvPr>
            <p:ph type="sldNum" sz="quarter" idx="12"/>
          </p:nvPr>
        </p:nvSpPr>
        <p:spPr/>
        <p:txBody>
          <a:bodyPr/>
          <a:lstStyle/>
          <a:p>
            <a:fld id="{6E2D2B3B-882E-40F3-A32F-6DD516915044}" type="slidenum">
              <a:rPr lang="en-US" smtClean="0"/>
              <a:pPr/>
              <a:t>8</a:t>
            </a:fld>
            <a:endParaRPr lang="en-US"/>
          </a:p>
        </p:txBody>
      </p:sp>
      <p:sp>
        <p:nvSpPr>
          <p:cNvPr id="5" name="Footer Placeholder 4">
            <a:extLst>
              <a:ext uri="{FF2B5EF4-FFF2-40B4-BE49-F238E27FC236}">
                <a16:creationId xmlns:a16="http://schemas.microsoft.com/office/drawing/2014/main" id="{A06861EB-371E-45D0-A164-78B062862DC1}"/>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170EF6A1-4E32-4744-8F50-EAA6CC7D20D6}"/>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Tree>
    <p:extLst>
      <p:ext uri="{BB962C8B-B14F-4D97-AF65-F5344CB8AC3E}">
        <p14:creationId xmlns:p14="http://schemas.microsoft.com/office/powerpoint/2010/main" val="339759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4846-E18F-4313-8107-64006CF2F9A7}"/>
              </a:ext>
            </a:extLst>
          </p:cNvPr>
          <p:cNvSpPr>
            <a:spLocks noGrp="1"/>
          </p:cNvSpPr>
          <p:nvPr>
            <p:ph type="title"/>
          </p:nvPr>
        </p:nvSpPr>
        <p:spPr/>
        <p:txBody>
          <a:bodyPr>
            <a:normAutofit/>
          </a:bodyPr>
          <a:lstStyle/>
          <a:p>
            <a:r>
              <a:rPr lang="en-US" dirty="0"/>
              <a:t>Features of Time Domain Models</a:t>
            </a:r>
          </a:p>
        </p:txBody>
      </p:sp>
      <p:sp>
        <p:nvSpPr>
          <p:cNvPr id="3" name="Content Placeholder 2">
            <a:extLst>
              <a:ext uri="{FF2B5EF4-FFF2-40B4-BE49-F238E27FC236}">
                <a16:creationId xmlns:a16="http://schemas.microsoft.com/office/drawing/2014/main" id="{D202033B-1FCD-4BD2-87AD-7A6868CF0492}"/>
              </a:ext>
            </a:extLst>
          </p:cNvPr>
          <p:cNvSpPr>
            <a:spLocks noGrp="1"/>
          </p:cNvSpPr>
          <p:nvPr>
            <p:ph idx="1"/>
          </p:nvPr>
        </p:nvSpPr>
        <p:spPr/>
        <p:txBody>
          <a:bodyPr>
            <a:normAutofit/>
          </a:bodyPr>
          <a:lstStyle/>
          <a:p>
            <a:r>
              <a:rPr lang="en-US" dirty="0"/>
              <a:t>Calibrated models “run” realistically </a:t>
            </a:r>
          </a:p>
          <a:p>
            <a:r>
              <a:rPr lang="en-US" dirty="0"/>
              <a:t>Scalable from valve to surface </a:t>
            </a:r>
          </a:p>
          <a:p>
            <a:r>
              <a:rPr lang="en-US" dirty="0"/>
              <a:t>Multi-thread/parallel computing for multiple well analyses </a:t>
            </a:r>
          </a:p>
          <a:p>
            <a:r>
              <a:rPr lang="en-US" dirty="0"/>
              <a:t>Open physics models handle most strings, valves, centralizers, coatings, etc. </a:t>
            </a:r>
          </a:p>
          <a:p>
            <a:r>
              <a:rPr lang="en-US" dirty="0"/>
              <a:t>Include pump-off with gas inclusions</a:t>
            </a:r>
          </a:p>
          <a:p>
            <a:r>
              <a:rPr lang="en-US" dirty="0"/>
              <a:t>Predict wear, fatigue and rod failures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470A49E-C9CD-4413-9E27-9EE8BB4B321F}"/>
              </a:ext>
            </a:extLst>
          </p:cNvPr>
          <p:cNvSpPr>
            <a:spLocks noGrp="1"/>
          </p:cNvSpPr>
          <p:nvPr>
            <p:ph type="sldNum" sz="quarter" idx="12"/>
          </p:nvPr>
        </p:nvSpPr>
        <p:spPr/>
        <p:txBody>
          <a:bodyPr/>
          <a:lstStyle/>
          <a:p>
            <a:fld id="{6E2D2B3B-882E-40F3-A32F-6DD516915044}" type="slidenum">
              <a:rPr lang="en-US" smtClean="0"/>
              <a:pPr/>
              <a:t>9</a:t>
            </a:fld>
            <a:endParaRPr lang="en-US" dirty="0"/>
          </a:p>
        </p:txBody>
      </p:sp>
      <p:sp>
        <p:nvSpPr>
          <p:cNvPr id="5" name="Footer Placeholder 4">
            <a:extLst>
              <a:ext uri="{FF2B5EF4-FFF2-40B4-BE49-F238E27FC236}">
                <a16:creationId xmlns:a16="http://schemas.microsoft.com/office/drawing/2014/main" id="{80EF5730-1FB2-490B-84DE-9B8031B2848C}"/>
              </a:ext>
            </a:extLst>
          </p:cNvPr>
          <p:cNvSpPr>
            <a:spLocks noGrp="1"/>
          </p:cNvSpPr>
          <p:nvPr>
            <p:ph type="ftr" sz="quarter" idx="11"/>
          </p:nvPr>
        </p:nvSpPr>
        <p:spPr/>
        <p:txBody>
          <a:bodyPr/>
          <a:lstStyle/>
          <a:p>
            <a:pPr>
              <a:spcAft>
                <a:spcPct val="0"/>
              </a:spcAft>
              <a:buFontTx/>
              <a:buNone/>
            </a:pPr>
            <a:r>
              <a:rPr lang="en-US" altLang="en-US" sz="1200">
                <a:solidFill>
                  <a:srgbClr val="FFFF00"/>
                </a:solidFill>
                <a:cs typeface="Arial" charset="0"/>
              </a:rPr>
              <a:t>2019 Sucker Rod Pumping Workshop Oklahoma City, OK</a:t>
            </a:r>
            <a:endParaRPr lang="en-US" altLang="en-US" sz="1200" dirty="0">
              <a:solidFill>
                <a:srgbClr val="FFFF00"/>
              </a:solidFill>
              <a:cs typeface="Arial" charset="0"/>
            </a:endParaRPr>
          </a:p>
        </p:txBody>
      </p:sp>
      <p:sp>
        <p:nvSpPr>
          <p:cNvPr id="6" name="Date Placeholder 5">
            <a:extLst>
              <a:ext uri="{FF2B5EF4-FFF2-40B4-BE49-F238E27FC236}">
                <a16:creationId xmlns:a16="http://schemas.microsoft.com/office/drawing/2014/main" id="{174BE39E-FEA0-42FA-BFAB-CF9C963E1428}"/>
              </a:ext>
            </a:extLst>
          </p:cNvPr>
          <p:cNvSpPr>
            <a:spLocks noGrp="1"/>
          </p:cNvSpPr>
          <p:nvPr>
            <p:ph type="dt" sz="half" idx="10"/>
          </p:nvPr>
        </p:nvSpPr>
        <p:spPr/>
        <p:txBody>
          <a:bodyPr/>
          <a:lstStyle/>
          <a:p>
            <a:pPr>
              <a:spcAft>
                <a:spcPct val="0"/>
              </a:spcAft>
              <a:buFontTx/>
              <a:buNone/>
            </a:pPr>
            <a:r>
              <a:rPr lang="en-US" altLang="en-US" sz="1200">
                <a:solidFill>
                  <a:srgbClr val="FFFF00"/>
                </a:solidFill>
                <a:cs typeface="Arial" charset="0"/>
              </a:rPr>
              <a:t>Sept. 9 - 12, 2019</a:t>
            </a:r>
            <a:endParaRPr lang="en-US" altLang="en-US" sz="1200" dirty="0">
              <a:solidFill>
                <a:srgbClr val="FFFF00"/>
              </a:solidFill>
              <a:cs typeface="Arial" charset="0"/>
            </a:endParaRPr>
          </a:p>
        </p:txBody>
      </p:sp>
    </p:spTree>
    <p:extLst>
      <p:ext uri="{BB962C8B-B14F-4D97-AF65-F5344CB8AC3E}">
        <p14:creationId xmlns:p14="http://schemas.microsoft.com/office/powerpoint/2010/main" val="1483108846"/>
      </p:ext>
    </p:extLst>
  </p:cSld>
  <p:clrMapOvr>
    <a:masterClrMapping/>
  </p:clrMapOvr>
</p:sld>
</file>

<file path=ppt/theme/theme1.xml><?xml version="1.0" encoding="utf-8"?>
<a:theme xmlns:a="http://schemas.openxmlformats.org/drawingml/2006/main" name="2017 Beam Form - Standard  Presentation Format RPS Revised -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b="1"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 Beam Form - Standard  Presentation Format RPS Revised - v3</Template>
  <TotalTime>619</TotalTime>
  <Words>865</Words>
  <Application>Microsoft Office PowerPoint</Application>
  <PresentationFormat>On-screen Show (4:3)</PresentationFormat>
  <Paragraphs>129</Paragraphs>
  <Slides>18</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Unicode MS</vt:lpstr>
      <vt:lpstr>Calibri</vt:lpstr>
      <vt:lpstr>Univers 45 Light</vt:lpstr>
      <vt:lpstr>Wingdings</vt:lpstr>
      <vt:lpstr>2017 Beam Form - Standard  Presentation Format RPS Revised - v3</vt:lpstr>
      <vt:lpstr>Time Domain  Analyses Offers New Insights into Artificial Lift Mark Frenzel and  Raju Gandikota</vt:lpstr>
      <vt:lpstr>MindMesh</vt:lpstr>
      <vt:lpstr>RiMo on your laptop</vt:lpstr>
      <vt:lpstr>Can Modeling Improve AL?</vt:lpstr>
      <vt:lpstr>Models Replicate Each System</vt:lpstr>
      <vt:lpstr>PowerPoint Presentation</vt:lpstr>
      <vt:lpstr>Digital Twinning AL Systems</vt:lpstr>
      <vt:lpstr>What Modeling Uncovers</vt:lpstr>
      <vt:lpstr>Features of Time Domain Models</vt:lpstr>
      <vt:lpstr>Friction Forces</vt:lpstr>
      <vt:lpstr>Horizontal Wellbores</vt:lpstr>
      <vt:lpstr>Well Profile</vt:lpstr>
      <vt:lpstr>Dashboard View 1</vt:lpstr>
      <vt:lpstr>Dashboard - Upstroke</vt:lpstr>
      <vt:lpstr>Dashboard - Downstroke</vt:lpstr>
      <vt:lpstr>Contact force distribution</vt:lpstr>
      <vt:lpstr>Model and LEARN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Mark Frenzel</cp:lastModifiedBy>
  <cp:revision>70</cp:revision>
  <dcterms:created xsi:type="dcterms:W3CDTF">2017-02-28T15:18:08Z</dcterms:created>
  <dcterms:modified xsi:type="dcterms:W3CDTF">2019-09-11T11:49:16Z</dcterms:modified>
</cp:coreProperties>
</file>